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D_1E218B6C.xml" ContentType="application/vnd.ms-powerpoint.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109_24D35755.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21_37BFDE89.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5_493423A4.xml" ContentType="application/vnd.ms-powerpoint.comments+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2.xml" ContentType="application/vnd.openxmlformats-officedocument.presentationml.notesSlide+xml"/>
  <Override PartName="/ppt/comments/modernComment_111_A8A945F5.xml" ContentType="application/vnd.ms-powerpoint.comments+xml"/>
  <Override PartName="/ppt/notesSlides/notesSlide13.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25"/>
  </p:notesMasterIdLst>
  <p:sldIdLst>
    <p:sldId id="257" r:id="rId5"/>
    <p:sldId id="269" r:id="rId6"/>
    <p:sldId id="264" r:id="rId7"/>
    <p:sldId id="265" r:id="rId8"/>
    <p:sldId id="287" r:id="rId9"/>
    <p:sldId id="267" r:id="rId10"/>
    <p:sldId id="289" r:id="rId11"/>
    <p:sldId id="290" r:id="rId12"/>
    <p:sldId id="272" r:id="rId13"/>
    <p:sldId id="277" r:id="rId14"/>
    <p:sldId id="263" r:id="rId15"/>
    <p:sldId id="260" r:id="rId16"/>
    <p:sldId id="273" r:id="rId17"/>
    <p:sldId id="261" r:id="rId18"/>
    <p:sldId id="288" r:id="rId19"/>
    <p:sldId id="286" r:id="rId20"/>
    <p:sldId id="282" r:id="rId21"/>
    <p:sldId id="258" r:id="rId22"/>
    <p:sldId id="266" r:id="rId23"/>
    <p:sldId id="2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B713F4C-965B-4E62-C0CA-42B86A9589C5}" name="Kwan Jinda" initials="KJ" userId="c015d2e39d4ce835" providerId="Windows Live"/>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7FE"/>
    <a:srgbClr val="5573CE"/>
    <a:srgbClr val="FFFFFF"/>
    <a:srgbClr val="E8E3C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6B1FD-60FB-4E19-8ECE-3545B1318599}" v="343" dt="2024-10-31T10:46:29.003"/>
    <p1510:client id="{496BF148-712A-41EC-8D62-1CB53F9DBE0B}" v="59" dt="2024-10-31T15:40:39.922"/>
    <p1510:client id="{7440EF0C-A0BF-4D76-8D84-A84B62480738}" v="721" dt="2024-10-31T16:09:15.040"/>
    <p1510:client id="{FF54D64C-0FA4-544F-B392-83142CB00F7B}" v="1191" dt="2024-10-31T17:01:18.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0"/>
  </p:normalViewPr>
  <p:slideViewPr>
    <p:cSldViewPr snapToGrid="0">
      <p:cViewPr varScale="1">
        <p:scale>
          <a:sx n="109" d="100"/>
          <a:sy n="109"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comments/modernComment_109_24D35755.xml><?xml version="1.0" encoding="utf-8"?>
<p188:cmLst xmlns:a="http://schemas.openxmlformats.org/drawingml/2006/main" xmlns:r="http://schemas.openxmlformats.org/officeDocument/2006/relationships" xmlns:p188="http://schemas.microsoft.com/office/powerpoint/2018/8/main">
  <p188:cm id="{EB4FAE11-1212-4122-A940-B67EDC7877FB}" authorId="{95582667-6102-27E7-ED8E-01A166EB4B6B}" created="2024-10-31T14:53:41.352">
    <ac:deMkLst xmlns:ac="http://schemas.microsoft.com/office/drawing/2013/main/command">
      <pc:docMk xmlns:pc="http://schemas.microsoft.com/office/powerpoint/2013/main/command"/>
      <pc:sldMk xmlns:pc="http://schemas.microsoft.com/office/powerpoint/2013/main/command" cId="617830229" sldId="265"/>
      <ac:spMk id="2" creationId="{DD6989F2-DD1C-15C8-02EA-4808D5203858}"/>
    </ac:deMkLst>
    <p188:txBody>
      <a:bodyPr/>
      <a:lstStyle/>
      <a:p>
        <a:r>
          <a:rPr lang="en-US"/>
          <a:t>Do you want this title to have all words capitalized like here or just having the first word in the title capitalized like many of the other slides?</a:t>
        </a:r>
      </a:p>
    </p188:txBody>
  </p188:cm>
</p188:cmLst>
</file>

<file path=ppt/comments/modernComment_10D_1E218B6C.xml><?xml version="1.0" encoding="utf-8"?>
<p188:cmLst xmlns:a="http://schemas.openxmlformats.org/drawingml/2006/main" xmlns:r="http://schemas.openxmlformats.org/officeDocument/2006/relationships" xmlns:p188="http://schemas.microsoft.com/office/powerpoint/2018/8/main">
  <p188:cm id="{6A6D54A7-4E67-44EE-A33C-759FF5DCE657}" authorId="{95582667-6102-27E7-ED8E-01A166EB4B6B}" created="2024-10-31T14:54:34.587">
    <pc:sldMkLst xmlns:pc="http://schemas.microsoft.com/office/powerpoint/2013/main/command">
      <pc:docMk/>
      <pc:sldMk cId="505514860" sldId="269"/>
    </pc:sldMkLst>
    <p188:replyLst>
      <p188:reply id="{833CF46C-6324-4EA8-ACD3-96610609A926}" authorId="{95582667-6102-27E7-ED8E-01A166EB4B6B}" created="2024-10-31T15:17:39.305">
        <p188:txBody>
          <a:bodyPr/>
          <a:lstStyle/>
          <a:p>
            <a:r>
              <a:rPr lang="en-US"/>
              <a:t>sure. " Problem Statement" ?</a:t>
            </a:r>
          </a:p>
        </p188:txBody>
      </p188:reply>
      <p188:reply id="{7868D95E-7400-A040-96A1-2C693D5C49CF}" authorId="{DB713F4C-965B-4E62-C0CA-42B86A9589C5}" created="2024-10-31T15:46:28.209">
        <p188:txBody>
          <a:bodyPr/>
          <a:lstStyle/>
          <a:p>
            <a:r>
              <a:rPr lang="en-TH"/>
              <a:t>Sure
</a:t>
            </a:r>
          </a:p>
        </p188:txBody>
      </p188:reply>
    </p188:replyLst>
    <p188:txBody>
      <a:bodyPr/>
      <a:lstStyle/>
      <a:p>
        <a:r>
          <a:rPr lang="en-US"/>
          <a:t>Do you want to title this slide?
Problem Statement</a:t>
        </a:r>
      </a:p>
    </p188:txBody>
  </p188:cm>
</p188:cmLst>
</file>

<file path=ppt/comments/modernComment_111_A8A945F5.xml><?xml version="1.0" encoding="utf-8"?>
<p188:cmLst xmlns:a="http://schemas.openxmlformats.org/drawingml/2006/main" xmlns:r="http://schemas.openxmlformats.org/officeDocument/2006/relationships" xmlns:p188="http://schemas.microsoft.com/office/powerpoint/2018/8/main">
  <p188:cm id="{25D9F05B-8EB6-426B-B912-7C9A7D80536B}" authorId="{95582667-6102-27E7-ED8E-01A166EB4B6B}" created="2024-10-31T14:38:18.878">
    <ac:deMkLst xmlns:ac="http://schemas.microsoft.com/office/drawing/2013/main/command">
      <pc:docMk xmlns:pc="http://schemas.microsoft.com/office/powerpoint/2013/main/command"/>
      <pc:sldMk xmlns:pc="http://schemas.microsoft.com/office/powerpoint/2013/main/command" cId="2829665781" sldId="273"/>
      <ac:picMk id="39" creationId="{680DE827-2C71-1D0A-0DE2-509B76B2E00D}"/>
    </ac:deMkLst>
    <p188:txBody>
      <a:bodyPr/>
      <a:lstStyle/>
      <a:p>
        <a:r>
          <a:rPr lang="en-US"/>
          <a:t>Can we change the district names on the y-axis to be less like column names and more like the District name themselves. 
Example: Bang Rak instead of district_bang_rak</a:t>
        </a:r>
      </a:p>
    </p188:txBody>
    <p188:extLst>
      <p:ext xmlns:p="http://schemas.openxmlformats.org/presentationml/2006/main" uri="{57CB4572-C831-44C2-8A1C-0ADB6CCDFE69}">
        <p223:reactions xmlns:p223="http://schemas.microsoft.com/office/powerpoint/2022/03/main">
          <p223:rxn type="👍">
            <p223:instance time="2024-10-31T14:46:29.310" authorId="{DB713F4C-965B-4E62-C0CA-42B86A9589C5}"/>
          </p223:rxn>
        </p223:reactions>
      </p:ext>
    </p188:extLst>
  </p188:cm>
  <p188:cm id="{A24DBBEC-1982-481B-864E-5591DD8F2862}" authorId="{95582667-6102-27E7-ED8E-01A166EB4B6B}" created="2024-10-31T15:31:29.307">
    <ac:deMkLst xmlns:ac="http://schemas.microsoft.com/office/drawing/2013/main/command">
      <pc:docMk xmlns:pc="http://schemas.microsoft.com/office/powerpoint/2013/main/command"/>
      <pc:sldMk xmlns:pc="http://schemas.microsoft.com/office/powerpoint/2013/main/command" cId="2829665781" sldId="273"/>
      <ac:picMk id="50" creationId="{FFD66EC1-BEC5-1E24-59A5-E9F55CF3C867}"/>
    </ac:deMkLst>
    <p188:txBody>
      <a:bodyPr/>
      <a:lstStyle/>
      <a:p>
        <a:r>
          <a:rPr lang="en-US"/>
          <a:t>As I think about this chart more, will the audience quickly understand the scale on the x-axis? Is there any way to help them better/best understand those numbers as average price values? </a:t>
        </a:r>
      </a:p>
    </p188:txBody>
  </p188:cm>
</p188:cmLst>
</file>

<file path=ppt/comments/modernComment_115_493423A4.xml><?xml version="1.0" encoding="utf-8"?>
<p188:cmLst xmlns:a="http://schemas.openxmlformats.org/drawingml/2006/main" xmlns:r="http://schemas.openxmlformats.org/officeDocument/2006/relationships" xmlns:p188="http://schemas.microsoft.com/office/powerpoint/2018/8/main">
  <p188:cm id="{3E43FC54-6DE0-4173-9E75-B3DD654EA4EA}" authorId="{95582667-6102-27E7-ED8E-01A166EB4B6B}" created="2024-10-31T14:49:02.710">
    <ac:txMkLst xmlns:ac="http://schemas.microsoft.com/office/drawing/2013/main/command">
      <pc:docMk xmlns:pc="http://schemas.microsoft.com/office/powerpoint/2013/main/command"/>
      <pc:sldMk xmlns:pc="http://schemas.microsoft.com/office/powerpoint/2013/main/command" cId="1228153764" sldId="277"/>
      <ac:spMk id="4" creationId="{9604FB2B-2CA3-CD06-F25A-8E5DD10F9C8E}"/>
      <ac:txMk cp="0" len="77">
        <ac:context len="78" hash="3668829650"/>
      </ac:txMk>
    </ac:txMkLst>
    <p188:pos x="2142226" y="3033622"/>
    <p188:replyLst>
      <p188:reply id="{B69FBFD1-EC12-40BD-B024-409F48A528FF}" authorId="{95582667-6102-27E7-ED8E-01A166EB4B6B}" created="2024-10-31T14:49:45.476">
        <p188:txBody>
          <a:bodyPr/>
          <a:lstStyle/>
          <a:p>
            <a:r>
              <a:rPr lang="en-US"/>
              <a:t>Consistent titling and capitalization is good in a presentation.</a:t>
            </a:r>
          </a:p>
        </p188:txBody>
      </p188:reply>
    </p188:replyLst>
    <p188:txBody>
      <a:bodyPr/>
      <a:lstStyle/>
      <a:p>
        <a:r>
          <a:rPr lang="en-US"/>
          <a:t>Let's formalize the capitalization, if appropriate, on both the Prime Areas and the Areas to Avoid. 
Nong Chok
Thung Khru
Bang Bon
Nong Khaem
Khlong Sam Wa</a:t>
        </a:r>
      </a:p>
    </p188:txBody>
  </p188:cm>
</p188:cmLst>
</file>

<file path=ppt/comments/modernComment_121_37BFDE89.xml><?xml version="1.0" encoding="utf-8"?>
<p188:cmLst xmlns:a="http://schemas.openxmlformats.org/drawingml/2006/main" xmlns:r="http://schemas.openxmlformats.org/officeDocument/2006/relationships" xmlns:p188="http://schemas.microsoft.com/office/powerpoint/2018/8/main">
  <p188:cm id="{1C4A35E2-3A80-425C-A310-993168FDEA23}" authorId="{95582667-6102-27E7-ED8E-01A166EB4B6B}" created="2024-10-31T14:55:24.681">
    <ac:deMkLst xmlns:ac="http://schemas.microsoft.com/office/drawing/2013/main/command">
      <pc:docMk xmlns:pc="http://schemas.microsoft.com/office/powerpoint/2013/main/command"/>
      <pc:sldMk xmlns:pc="http://schemas.microsoft.com/office/powerpoint/2013/main/command" cId="935321225" sldId="289"/>
      <ac:graphicFrameMk id="10" creationId="{89C2DA13-D61D-477F-8EEA-912AADB9E4D8}"/>
    </ac:deMkLst>
    <p188:replyLst>
      <p188:reply id="{E552B84E-7CB9-E245-AC5C-8A58D02E6EC6}" authorId="{DB713F4C-965B-4E62-C0CA-42B86A9589C5}" created="2024-10-31T14:57:54.211">
        <p188:txBody>
          <a:bodyPr/>
          <a:lstStyle/>
          <a:p>
            <a:r>
              <a:rPr lang="en-TH"/>
              <a:t>Done 
</a:t>
            </a:r>
          </a:p>
        </p188:txBody>
      </p188:reply>
      <p188:reply id="{A5F57631-E058-4408-9063-6D1F540843EC}" authorId="{95582667-6102-27E7-ED8E-01A166EB4B6B}" created="2024-10-31T15:32:07.043">
        <p188:txBody>
          <a:bodyPr/>
          <a:lstStyle/>
          <a:p>
            <a:r>
              <a:rPr lang="en-US"/>
              <a:t>Cool. I like it. Baht!</a:t>
            </a:r>
          </a:p>
        </p188:txBody>
      </p188:reply>
    </p188:replyLst>
    <p188:txBody>
      <a:bodyPr/>
      <a:lstStyle/>
      <a:p>
        <a:r>
          <a:rPr lang="en-US"/>
          <a:t>Do we have a THB symbol available somewhere? </a:t>
        </a:r>
      </a:p>
    </p188:txBody>
    <p188:extLst>
      <p:ext xmlns:p="http://schemas.openxmlformats.org/presentationml/2006/main" uri="{57CB4572-C831-44C2-8A1C-0ADB6CCDFE69}">
        <p223:reactions xmlns:p223="http://schemas.microsoft.com/office/powerpoint/2022/03/main">
          <p223:rxn type="👍">
            <p223:instance time="2024-10-31T14:57:54.552" authorId="{DB713F4C-965B-4E62-C0CA-42B86A9589C5}"/>
          </p223:rxn>
        </p223:reactions>
      </p:ext>
    </p188:extLst>
  </p188:cm>
</p188:cmLst>
</file>

<file path=ppt/diagrams/_rels/data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9C2543-4F71-4544-B598-F40410EDDAE1}"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9BDE8227-86E1-4ADA-A5C6-E3853316295A}">
      <dgm:prSet/>
      <dgm:spPr/>
      <dgm:t>
        <a:bodyPr/>
        <a:lstStyle/>
        <a:p>
          <a:pPr>
            <a:lnSpc>
              <a:spcPct val="100000"/>
            </a:lnSpc>
          </a:pPr>
          <a:r>
            <a:rPr lang="en-US"/>
            <a:t>The best investment for the future and value for money.</a:t>
          </a:r>
        </a:p>
      </dgm:t>
    </dgm:pt>
    <dgm:pt modelId="{033BE6DE-5548-40B4-930C-67D5DE9ABE4B}" type="parTrans" cxnId="{FF6EF667-A995-43B7-9545-95E6C415369A}">
      <dgm:prSet/>
      <dgm:spPr/>
      <dgm:t>
        <a:bodyPr/>
        <a:lstStyle/>
        <a:p>
          <a:endParaRPr lang="en-US"/>
        </a:p>
      </dgm:t>
    </dgm:pt>
    <dgm:pt modelId="{73BF4A79-F0EF-4830-B191-18B433DB67EB}" type="sibTrans" cxnId="{FF6EF667-A995-43B7-9545-95E6C415369A}">
      <dgm:prSet/>
      <dgm:spPr/>
      <dgm:t>
        <a:bodyPr/>
        <a:lstStyle/>
        <a:p>
          <a:endParaRPr lang="en-US"/>
        </a:p>
      </dgm:t>
    </dgm:pt>
    <dgm:pt modelId="{B2DC9589-E3A6-4223-B9ED-29E1FBD4A4CC}">
      <dgm:prSet/>
      <dgm:spPr/>
      <dgm:t>
        <a:bodyPr/>
        <a:lstStyle/>
        <a:p>
          <a:pPr>
            <a:lnSpc>
              <a:spcPct val="100000"/>
            </a:lnSpc>
          </a:pPr>
          <a:r>
            <a:rPr lang="en-US"/>
            <a:t>Give recommendations for new home buyers.</a:t>
          </a:r>
        </a:p>
      </dgm:t>
    </dgm:pt>
    <dgm:pt modelId="{C0A95FA2-A52B-4A23-8BAC-FA5EC3054203}" type="parTrans" cxnId="{D7760467-229E-4EEC-9D1F-B8173EFDE5B5}">
      <dgm:prSet/>
      <dgm:spPr/>
      <dgm:t>
        <a:bodyPr/>
        <a:lstStyle/>
        <a:p>
          <a:endParaRPr lang="en-US"/>
        </a:p>
      </dgm:t>
    </dgm:pt>
    <dgm:pt modelId="{DB2185FD-5603-47B2-B5EA-373615C31D7F}" type="sibTrans" cxnId="{D7760467-229E-4EEC-9D1F-B8173EFDE5B5}">
      <dgm:prSet/>
      <dgm:spPr/>
      <dgm:t>
        <a:bodyPr/>
        <a:lstStyle/>
        <a:p>
          <a:endParaRPr lang="en-US"/>
        </a:p>
      </dgm:t>
    </dgm:pt>
    <dgm:pt modelId="{F15F88C4-BE2E-46A3-A429-3F79732D1097}" type="pres">
      <dgm:prSet presAssocID="{E49C2543-4F71-4544-B598-F40410EDDAE1}" presName="root" presStyleCnt="0">
        <dgm:presLayoutVars>
          <dgm:dir/>
          <dgm:resizeHandles val="exact"/>
        </dgm:presLayoutVars>
      </dgm:prSet>
      <dgm:spPr/>
    </dgm:pt>
    <dgm:pt modelId="{B0A8B6A4-D937-475F-9AF9-F5F8F4EEDA11}" type="pres">
      <dgm:prSet presAssocID="{9BDE8227-86E1-4ADA-A5C6-E3853316295A}" presName="compNode" presStyleCnt="0"/>
      <dgm:spPr/>
    </dgm:pt>
    <dgm:pt modelId="{EB8C8D68-EAB9-4937-BEEB-0497B28DDAA3}" type="pres">
      <dgm:prSet presAssocID="{9BDE8227-86E1-4ADA-A5C6-E3853316295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33665-ED58-4E17-B497-DECBDED256D7}" type="pres">
      <dgm:prSet presAssocID="{9BDE8227-86E1-4ADA-A5C6-E3853316295A}" presName="spaceRect" presStyleCnt="0"/>
      <dgm:spPr/>
    </dgm:pt>
    <dgm:pt modelId="{1C7F41F1-A697-4C71-B3DA-238C359D5832}" type="pres">
      <dgm:prSet presAssocID="{9BDE8227-86E1-4ADA-A5C6-E3853316295A}" presName="textRect" presStyleLbl="revTx" presStyleIdx="0" presStyleCnt="2">
        <dgm:presLayoutVars>
          <dgm:chMax val="1"/>
          <dgm:chPref val="1"/>
        </dgm:presLayoutVars>
      </dgm:prSet>
      <dgm:spPr/>
    </dgm:pt>
    <dgm:pt modelId="{AA8B1D55-1330-4D25-93D1-2CCBBBB00BE3}" type="pres">
      <dgm:prSet presAssocID="{73BF4A79-F0EF-4830-B191-18B433DB67EB}" presName="sibTrans" presStyleCnt="0"/>
      <dgm:spPr/>
    </dgm:pt>
    <dgm:pt modelId="{309F580F-D743-4784-AFE2-234638001777}" type="pres">
      <dgm:prSet presAssocID="{B2DC9589-E3A6-4223-B9ED-29E1FBD4A4CC}" presName="compNode" presStyleCnt="0"/>
      <dgm:spPr/>
    </dgm:pt>
    <dgm:pt modelId="{D69A1E4B-B6DE-4B38-822F-059ADF275687}" type="pres">
      <dgm:prSet presAssocID="{B2DC9589-E3A6-4223-B9ED-29E1FBD4A4CC}" presName="icon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69081E2-8A82-4145-A886-0ACBBA5A0A1D}" type="pres">
      <dgm:prSet presAssocID="{B2DC9589-E3A6-4223-B9ED-29E1FBD4A4CC}" presName="spaceRect" presStyleCnt="0"/>
      <dgm:spPr/>
    </dgm:pt>
    <dgm:pt modelId="{8AF17ABD-54B2-4BA1-A878-6AFCAC8CFCEA}" type="pres">
      <dgm:prSet presAssocID="{B2DC9589-E3A6-4223-B9ED-29E1FBD4A4CC}" presName="textRect" presStyleLbl="revTx" presStyleIdx="1" presStyleCnt="2">
        <dgm:presLayoutVars>
          <dgm:chMax val="1"/>
          <dgm:chPref val="1"/>
        </dgm:presLayoutVars>
      </dgm:prSet>
      <dgm:spPr/>
    </dgm:pt>
  </dgm:ptLst>
  <dgm:cxnLst>
    <dgm:cxn modelId="{121BED2B-E2E7-472D-8B42-D6A381E9DB66}" type="presOf" srcId="{9BDE8227-86E1-4ADA-A5C6-E3853316295A}" destId="{1C7F41F1-A697-4C71-B3DA-238C359D5832}" srcOrd="0" destOrd="0" presId="urn:microsoft.com/office/officeart/2018/2/layout/IconLabelList"/>
    <dgm:cxn modelId="{584E6E3C-B52D-4301-AAC8-726D2D324D7C}" type="presOf" srcId="{E49C2543-4F71-4544-B598-F40410EDDAE1}" destId="{F15F88C4-BE2E-46A3-A429-3F79732D1097}" srcOrd="0" destOrd="0" presId="urn:microsoft.com/office/officeart/2018/2/layout/IconLabelList"/>
    <dgm:cxn modelId="{4F337651-E871-457C-9A1B-48BD43E5A2AC}" type="presOf" srcId="{B2DC9589-E3A6-4223-B9ED-29E1FBD4A4CC}" destId="{8AF17ABD-54B2-4BA1-A878-6AFCAC8CFCEA}" srcOrd="0" destOrd="0" presId="urn:microsoft.com/office/officeart/2018/2/layout/IconLabelList"/>
    <dgm:cxn modelId="{D7760467-229E-4EEC-9D1F-B8173EFDE5B5}" srcId="{E49C2543-4F71-4544-B598-F40410EDDAE1}" destId="{B2DC9589-E3A6-4223-B9ED-29E1FBD4A4CC}" srcOrd="1" destOrd="0" parTransId="{C0A95FA2-A52B-4A23-8BAC-FA5EC3054203}" sibTransId="{DB2185FD-5603-47B2-B5EA-373615C31D7F}"/>
    <dgm:cxn modelId="{FF6EF667-A995-43B7-9545-95E6C415369A}" srcId="{E49C2543-4F71-4544-B598-F40410EDDAE1}" destId="{9BDE8227-86E1-4ADA-A5C6-E3853316295A}" srcOrd="0" destOrd="0" parTransId="{033BE6DE-5548-40B4-930C-67D5DE9ABE4B}" sibTransId="{73BF4A79-F0EF-4830-B191-18B433DB67EB}"/>
    <dgm:cxn modelId="{A98CB325-13FB-4B4A-8E27-5F688A922945}" type="presParOf" srcId="{F15F88C4-BE2E-46A3-A429-3F79732D1097}" destId="{B0A8B6A4-D937-475F-9AF9-F5F8F4EEDA11}" srcOrd="0" destOrd="0" presId="urn:microsoft.com/office/officeart/2018/2/layout/IconLabelList"/>
    <dgm:cxn modelId="{B75C9C6E-FE09-461B-9F0C-06E35A738FA4}" type="presParOf" srcId="{B0A8B6A4-D937-475F-9AF9-F5F8F4EEDA11}" destId="{EB8C8D68-EAB9-4937-BEEB-0497B28DDAA3}" srcOrd="0" destOrd="0" presId="urn:microsoft.com/office/officeart/2018/2/layout/IconLabelList"/>
    <dgm:cxn modelId="{A8B2694C-5DE5-439B-884C-CEC52A87DE0A}" type="presParOf" srcId="{B0A8B6A4-D937-475F-9AF9-F5F8F4EEDA11}" destId="{0E133665-ED58-4E17-B497-DECBDED256D7}" srcOrd="1" destOrd="0" presId="urn:microsoft.com/office/officeart/2018/2/layout/IconLabelList"/>
    <dgm:cxn modelId="{9ADDFBFF-9BB2-4F6F-82D5-52FA9DF51D45}" type="presParOf" srcId="{B0A8B6A4-D937-475F-9AF9-F5F8F4EEDA11}" destId="{1C7F41F1-A697-4C71-B3DA-238C359D5832}" srcOrd="2" destOrd="0" presId="urn:microsoft.com/office/officeart/2018/2/layout/IconLabelList"/>
    <dgm:cxn modelId="{A1F67DE8-00B8-4C93-8346-C71E5BDE1002}" type="presParOf" srcId="{F15F88C4-BE2E-46A3-A429-3F79732D1097}" destId="{AA8B1D55-1330-4D25-93D1-2CCBBBB00BE3}" srcOrd="1" destOrd="0" presId="urn:microsoft.com/office/officeart/2018/2/layout/IconLabelList"/>
    <dgm:cxn modelId="{85A8BD65-9F21-42F4-8D9C-93CEF9E20E28}" type="presParOf" srcId="{F15F88C4-BE2E-46A3-A429-3F79732D1097}" destId="{309F580F-D743-4784-AFE2-234638001777}" srcOrd="2" destOrd="0" presId="urn:microsoft.com/office/officeart/2018/2/layout/IconLabelList"/>
    <dgm:cxn modelId="{8898266B-5ABA-48BA-96A9-053F4C14727C}" type="presParOf" srcId="{309F580F-D743-4784-AFE2-234638001777}" destId="{D69A1E4B-B6DE-4B38-822F-059ADF275687}" srcOrd="0" destOrd="0" presId="urn:microsoft.com/office/officeart/2018/2/layout/IconLabelList"/>
    <dgm:cxn modelId="{6846D520-50EC-49F9-B587-5C0511032302}" type="presParOf" srcId="{309F580F-D743-4784-AFE2-234638001777}" destId="{C69081E2-8A82-4145-A886-0ACBBA5A0A1D}" srcOrd="1" destOrd="0" presId="urn:microsoft.com/office/officeart/2018/2/layout/IconLabelList"/>
    <dgm:cxn modelId="{4F40F511-34BF-4995-A3D4-1405B3F5C67B}" type="presParOf" srcId="{309F580F-D743-4784-AFE2-234638001777}" destId="{8AF17ABD-54B2-4BA1-A878-6AFCAC8CFC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9BD74C-D9F4-4097-A057-73E4998625C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4F2E4DE-B375-4C47-B8FD-21AEE7500403}">
      <dgm:prSet/>
      <dgm:spPr/>
      <dgm:t>
        <a:bodyPr/>
        <a:lstStyle/>
        <a:p>
          <a:pPr>
            <a:lnSpc>
              <a:spcPct val="100000"/>
            </a:lnSpc>
            <a:defRPr cap="all"/>
          </a:pPr>
          <a:r>
            <a:rPr lang="en-US" b="1"/>
            <a:t>Detached house: More expensive than the Condo</a:t>
          </a:r>
          <a:endParaRPr lang="en-US"/>
        </a:p>
      </dgm:t>
    </dgm:pt>
    <dgm:pt modelId="{15D11282-B4EE-45D7-83AF-85A731F1A56A}" type="parTrans" cxnId="{4992631A-BE65-42F7-88A1-E14A94466EB3}">
      <dgm:prSet/>
      <dgm:spPr/>
      <dgm:t>
        <a:bodyPr/>
        <a:lstStyle/>
        <a:p>
          <a:endParaRPr lang="en-US"/>
        </a:p>
      </dgm:t>
    </dgm:pt>
    <dgm:pt modelId="{601082A0-20B1-4497-9354-D2CAF7A544F5}" type="sibTrans" cxnId="{4992631A-BE65-42F7-88A1-E14A94466EB3}">
      <dgm:prSet/>
      <dgm:spPr/>
      <dgm:t>
        <a:bodyPr/>
        <a:lstStyle/>
        <a:p>
          <a:endParaRPr lang="en-US"/>
        </a:p>
      </dgm:t>
    </dgm:pt>
    <dgm:pt modelId="{A8EFEBE2-3FD7-4F73-9B7A-C81759C8D0BF}">
      <dgm:prSet/>
      <dgm:spPr/>
      <dgm:t>
        <a:bodyPr/>
        <a:lstStyle/>
        <a:p>
          <a:pPr>
            <a:lnSpc>
              <a:spcPct val="100000"/>
            </a:lnSpc>
            <a:defRPr cap="all"/>
          </a:pPr>
          <a:r>
            <a:rPr lang="en-US" b="1"/>
            <a:t>Townhouse</a:t>
          </a:r>
          <a:r>
            <a:rPr lang="th-TH" b="1"/>
            <a:t> </a:t>
          </a:r>
          <a:r>
            <a:rPr lang="en-US" b="1"/>
            <a:t>: are less expensive than the condo </a:t>
          </a:r>
          <a:endParaRPr lang="en-US"/>
        </a:p>
      </dgm:t>
    </dgm:pt>
    <dgm:pt modelId="{2FCE86CE-792E-4176-8E0D-4C7B63307206}" type="parTrans" cxnId="{8F6CE522-D9CE-4DEA-B725-0D4A6D445BD0}">
      <dgm:prSet/>
      <dgm:spPr/>
      <dgm:t>
        <a:bodyPr/>
        <a:lstStyle/>
        <a:p>
          <a:endParaRPr lang="en-US"/>
        </a:p>
      </dgm:t>
    </dgm:pt>
    <dgm:pt modelId="{4793F465-7812-4A36-B725-1EC77660CC4E}" type="sibTrans" cxnId="{8F6CE522-D9CE-4DEA-B725-0D4A6D445BD0}">
      <dgm:prSet/>
      <dgm:spPr/>
      <dgm:t>
        <a:bodyPr/>
        <a:lstStyle/>
        <a:p>
          <a:endParaRPr lang="en-US"/>
        </a:p>
      </dgm:t>
    </dgm:pt>
    <dgm:pt modelId="{3F952E63-62BA-4089-BF0B-8A3BF4560CF0}" type="pres">
      <dgm:prSet presAssocID="{949BD74C-D9F4-4097-A057-73E4998625C4}" presName="root" presStyleCnt="0">
        <dgm:presLayoutVars>
          <dgm:dir/>
          <dgm:resizeHandles val="exact"/>
        </dgm:presLayoutVars>
      </dgm:prSet>
      <dgm:spPr/>
    </dgm:pt>
    <dgm:pt modelId="{DA5EC54C-DA8F-4E3B-822B-177FA1063AEB}" type="pres">
      <dgm:prSet presAssocID="{A4F2E4DE-B375-4C47-B8FD-21AEE7500403}" presName="compNode" presStyleCnt="0"/>
      <dgm:spPr/>
    </dgm:pt>
    <dgm:pt modelId="{AE3117D4-C3B3-428C-8FCC-0C0EEF57E2F8}" type="pres">
      <dgm:prSet presAssocID="{A4F2E4DE-B375-4C47-B8FD-21AEE7500403}" presName="iconBgRect" presStyleLbl="bgShp" presStyleIdx="0" presStyleCnt="2"/>
      <dgm:spPr/>
    </dgm:pt>
    <dgm:pt modelId="{BD0E06A2-538D-472D-846E-F2F13FA285BE}" type="pres">
      <dgm:prSet presAssocID="{A4F2E4DE-B375-4C47-B8FD-21AEE75004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urban scene"/>
        </a:ext>
      </dgm:extLst>
    </dgm:pt>
    <dgm:pt modelId="{61C1F6C6-18AC-4C02-B4B1-CADD7830B99E}" type="pres">
      <dgm:prSet presAssocID="{A4F2E4DE-B375-4C47-B8FD-21AEE7500403}" presName="spaceRect" presStyleCnt="0"/>
      <dgm:spPr/>
    </dgm:pt>
    <dgm:pt modelId="{7F03BE1D-4509-4B82-A171-656CD52803AD}" type="pres">
      <dgm:prSet presAssocID="{A4F2E4DE-B375-4C47-B8FD-21AEE7500403}" presName="textRect" presStyleLbl="revTx" presStyleIdx="0" presStyleCnt="2">
        <dgm:presLayoutVars>
          <dgm:chMax val="1"/>
          <dgm:chPref val="1"/>
        </dgm:presLayoutVars>
      </dgm:prSet>
      <dgm:spPr/>
    </dgm:pt>
    <dgm:pt modelId="{43356CBE-8736-48D6-B3FB-42540BFAB426}" type="pres">
      <dgm:prSet presAssocID="{601082A0-20B1-4497-9354-D2CAF7A544F5}" presName="sibTrans" presStyleCnt="0"/>
      <dgm:spPr/>
    </dgm:pt>
    <dgm:pt modelId="{B764D377-A068-46CA-ADE4-D750FE201219}" type="pres">
      <dgm:prSet presAssocID="{A8EFEBE2-3FD7-4F73-9B7A-C81759C8D0BF}" presName="compNode" presStyleCnt="0"/>
      <dgm:spPr/>
    </dgm:pt>
    <dgm:pt modelId="{0B8DC08E-8475-4F5D-8B37-4CFB1FB0850A}" type="pres">
      <dgm:prSet presAssocID="{A8EFEBE2-3FD7-4F73-9B7A-C81759C8D0BF}" presName="iconBgRect" presStyleLbl="bgShp" presStyleIdx="1" presStyleCnt="2"/>
      <dgm:spPr/>
    </dgm:pt>
    <dgm:pt modelId="{6EED6A10-3B14-4704-8B98-93FBCF3473E6}" type="pres">
      <dgm:prSet presAssocID="{A8EFEBE2-3FD7-4F73-9B7A-C81759C8D0B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ED30C120-7C07-4C6C-B3E5-CFBFF1C8699D}" type="pres">
      <dgm:prSet presAssocID="{A8EFEBE2-3FD7-4F73-9B7A-C81759C8D0BF}" presName="spaceRect" presStyleCnt="0"/>
      <dgm:spPr/>
    </dgm:pt>
    <dgm:pt modelId="{F1FE84C1-32D8-47C7-AFF5-4F0EEC96D257}" type="pres">
      <dgm:prSet presAssocID="{A8EFEBE2-3FD7-4F73-9B7A-C81759C8D0BF}" presName="textRect" presStyleLbl="revTx" presStyleIdx="1" presStyleCnt="2">
        <dgm:presLayoutVars>
          <dgm:chMax val="1"/>
          <dgm:chPref val="1"/>
        </dgm:presLayoutVars>
      </dgm:prSet>
      <dgm:spPr/>
    </dgm:pt>
  </dgm:ptLst>
  <dgm:cxnLst>
    <dgm:cxn modelId="{4992631A-BE65-42F7-88A1-E14A94466EB3}" srcId="{949BD74C-D9F4-4097-A057-73E4998625C4}" destId="{A4F2E4DE-B375-4C47-B8FD-21AEE7500403}" srcOrd="0" destOrd="0" parTransId="{15D11282-B4EE-45D7-83AF-85A731F1A56A}" sibTransId="{601082A0-20B1-4497-9354-D2CAF7A544F5}"/>
    <dgm:cxn modelId="{8F6CE522-D9CE-4DEA-B725-0D4A6D445BD0}" srcId="{949BD74C-D9F4-4097-A057-73E4998625C4}" destId="{A8EFEBE2-3FD7-4F73-9B7A-C81759C8D0BF}" srcOrd="1" destOrd="0" parTransId="{2FCE86CE-792E-4176-8E0D-4C7B63307206}" sibTransId="{4793F465-7812-4A36-B725-1EC77660CC4E}"/>
    <dgm:cxn modelId="{0A53DB42-62AB-4D2B-9C84-6B43040D3F73}" type="presOf" srcId="{A4F2E4DE-B375-4C47-B8FD-21AEE7500403}" destId="{7F03BE1D-4509-4B82-A171-656CD52803AD}" srcOrd="0" destOrd="0" presId="urn:microsoft.com/office/officeart/2018/5/layout/IconCircleLabelList"/>
    <dgm:cxn modelId="{4D145F47-8552-4AFB-8B1B-E86E07905EA7}" type="presOf" srcId="{A8EFEBE2-3FD7-4F73-9B7A-C81759C8D0BF}" destId="{F1FE84C1-32D8-47C7-AFF5-4F0EEC96D257}" srcOrd="0" destOrd="0" presId="urn:microsoft.com/office/officeart/2018/5/layout/IconCircleLabelList"/>
    <dgm:cxn modelId="{6ED3216C-0CFF-4E00-99DA-829E18A3B9B7}" type="presOf" srcId="{949BD74C-D9F4-4097-A057-73E4998625C4}" destId="{3F952E63-62BA-4089-BF0B-8A3BF4560CF0}" srcOrd="0" destOrd="0" presId="urn:microsoft.com/office/officeart/2018/5/layout/IconCircleLabelList"/>
    <dgm:cxn modelId="{1F630D0E-F41D-4B1E-9D60-0AD7D7C1F7F1}" type="presParOf" srcId="{3F952E63-62BA-4089-BF0B-8A3BF4560CF0}" destId="{DA5EC54C-DA8F-4E3B-822B-177FA1063AEB}" srcOrd="0" destOrd="0" presId="urn:microsoft.com/office/officeart/2018/5/layout/IconCircleLabelList"/>
    <dgm:cxn modelId="{4E70D140-2685-48B3-9FD7-F85A7C7CED7C}" type="presParOf" srcId="{DA5EC54C-DA8F-4E3B-822B-177FA1063AEB}" destId="{AE3117D4-C3B3-428C-8FCC-0C0EEF57E2F8}" srcOrd="0" destOrd="0" presId="urn:microsoft.com/office/officeart/2018/5/layout/IconCircleLabelList"/>
    <dgm:cxn modelId="{3908C771-BB39-40B9-8BDB-3622A4E3922E}" type="presParOf" srcId="{DA5EC54C-DA8F-4E3B-822B-177FA1063AEB}" destId="{BD0E06A2-538D-472D-846E-F2F13FA285BE}" srcOrd="1" destOrd="0" presId="urn:microsoft.com/office/officeart/2018/5/layout/IconCircleLabelList"/>
    <dgm:cxn modelId="{C79C67DF-A627-4C77-9E23-BEFFF0493161}" type="presParOf" srcId="{DA5EC54C-DA8F-4E3B-822B-177FA1063AEB}" destId="{61C1F6C6-18AC-4C02-B4B1-CADD7830B99E}" srcOrd="2" destOrd="0" presId="urn:microsoft.com/office/officeart/2018/5/layout/IconCircleLabelList"/>
    <dgm:cxn modelId="{08A7B6FC-B953-4BAB-8A8B-862BB4145440}" type="presParOf" srcId="{DA5EC54C-DA8F-4E3B-822B-177FA1063AEB}" destId="{7F03BE1D-4509-4B82-A171-656CD52803AD}" srcOrd="3" destOrd="0" presId="urn:microsoft.com/office/officeart/2018/5/layout/IconCircleLabelList"/>
    <dgm:cxn modelId="{AD033B58-E839-49E9-B5E5-1A64627C625A}" type="presParOf" srcId="{3F952E63-62BA-4089-BF0B-8A3BF4560CF0}" destId="{43356CBE-8736-48D6-B3FB-42540BFAB426}" srcOrd="1" destOrd="0" presId="urn:microsoft.com/office/officeart/2018/5/layout/IconCircleLabelList"/>
    <dgm:cxn modelId="{555AB06B-24FB-4022-8D19-D09B360FEBF5}" type="presParOf" srcId="{3F952E63-62BA-4089-BF0B-8A3BF4560CF0}" destId="{B764D377-A068-46CA-ADE4-D750FE201219}" srcOrd="2" destOrd="0" presId="urn:microsoft.com/office/officeart/2018/5/layout/IconCircleLabelList"/>
    <dgm:cxn modelId="{4BB055DE-6434-4590-AD75-779F144E8B53}" type="presParOf" srcId="{B764D377-A068-46CA-ADE4-D750FE201219}" destId="{0B8DC08E-8475-4F5D-8B37-4CFB1FB0850A}" srcOrd="0" destOrd="0" presId="urn:microsoft.com/office/officeart/2018/5/layout/IconCircleLabelList"/>
    <dgm:cxn modelId="{E0D1EB07-4D7F-4B37-973C-B6481D295382}" type="presParOf" srcId="{B764D377-A068-46CA-ADE4-D750FE201219}" destId="{6EED6A10-3B14-4704-8B98-93FBCF3473E6}" srcOrd="1" destOrd="0" presId="urn:microsoft.com/office/officeart/2018/5/layout/IconCircleLabelList"/>
    <dgm:cxn modelId="{F1133AAE-6A7E-4AF6-A3A9-B375F77B931B}" type="presParOf" srcId="{B764D377-A068-46CA-ADE4-D750FE201219}" destId="{ED30C120-7C07-4C6C-B3E5-CFBFF1C8699D}" srcOrd="2" destOrd="0" presId="urn:microsoft.com/office/officeart/2018/5/layout/IconCircleLabelList"/>
    <dgm:cxn modelId="{552A25F2-CC63-4B8A-BDAB-6D83C25345FC}" type="presParOf" srcId="{B764D377-A068-46CA-ADE4-D750FE201219}" destId="{F1FE84C1-32D8-47C7-AFF5-4F0EEC96D257}"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9C9AE2-3A7C-C74C-94BA-28EEEF9D5EE1}" type="doc">
      <dgm:prSet loTypeId="urn:microsoft.com/office/officeart/2005/8/layout/process1" loCatId="process" qsTypeId="urn:microsoft.com/office/officeart/2005/8/quickstyle/simple2" qsCatId="simple" csTypeId="urn:microsoft.com/office/officeart/2005/8/colors/accent1_2" csCatId="accent1" phldr="1"/>
      <dgm:spPr/>
    </dgm:pt>
    <dgm:pt modelId="{F9F24694-C078-B74E-A2C6-DB91AC9750BE}">
      <dgm:prSet phldrT="[Text]" custT="1"/>
      <dgm:spPr/>
      <dgm:t>
        <a:bodyPr/>
        <a:lstStyle/>
        <a:p>
          <a:r>
            <a:rPr lang="en-US" sz="3600">
              <a:solidFill>
                <a:schemeClr val="bg1"/>
              </a:solidFill>
              <a:latin typeface="+mj-lt"/>
            </a:rPr>
            <a:t>Low</a:t>
          </a:r>
        </a:p>
        <a:p>
          <a:r>
            <a:rPr lang="en-US" sz="3600">
              <a:solidFill>
                <a:schemeClr val="bg1"/>
              </a:solidFill>
              <a:latin typeface="+mj-lt"/>
            </a:rPr>
            <a:t>rise</a:t>
          </a:r>
        </a:p>
      </dgm:t>
    </dgm:pt>
    <dgm:pt modelId="{1662ADFB-916D-BA45-9E7F-20988B0537C3}" type="parTrans" cxnId="{6A4F5D41-64C7-C04A-944D-47029293C6DF}">
      <dgm:prSet/>
      <dgm:spPr/>
      <dgm:t>
        <a:bodyPr/>
        <a:lstStyle/>
        <a:p>
          <a:endParaRPr lang="en-US"/>
        </a:p>
      </dgm:t>
    </dgm:pt>
    <dgm:pt modelId="{43F14F5B-4B0F-2749-98D0-A80A52BC640F}" type="sibTrans" cxnId="{6A4F5D41-64C7-C04A-944D-47029293C6DF}">
      <dgm:prSet/>
      <dgm:spPr/>
      <dgm:t>
        <a:bodyPr/>
        <a:lstStyle/>
        <a:p>
          <a:endParaRPr lang="en-US"/>
        </a:p>
      </dgm:t>
    </dgm:pt>
    <dgm:pt modelId="{21163712-6313-B44C-92A4-0075F11E1A28}">
      <dgm:prSet phldrT="[Text]" custT="1"/>
      <dgm:spPr/>
      <dgm:t>
        <a:bodyPr/>
        <a:lstStyle/>
        <a:p>
          <a:r>
            <a:rPr lang="en-US" sz="3600">
              <a:latin typeface="+mj-lt"/>
            </a:rPr>
            <a:t>Medium</a:t>
          </a:r>
        </a:p>
        <a:p>
          <a:r>
            <a:rPr lang="en-US" sz="3600">
              <a:latin typeface="+mj-lt"/>
            </a:rPr>
            <a:t>rise</a:t>
          </a:r>
        </a:p>
      </dgm:t>
    </dgm:pt>
    <dgm:pt modelId="{C5FF46EC-636C-A44A-B69D-6DD055E2FF11}" type="parTrans" cxnId="{9BFB274A-7013-C949-AEE7-E5A70A4DCC70}">
      <dgm:prSet/>
      <dgm:spPr/>
      <dgm:t>
        <a:bodyPr/>
        <a:lstStyle/>
        <a:p>
          <a:endParaRPr lang="en-US"/>
        </a:p>
      </dgm:t>
    </dgm:pt>
    <dgm:pt modelId="{17B3137A-CB4B-EA4B-85C4-2C18C15B50D2}" type="sibTrans" cxnId="{9BFB274A-7013-C949-AEE7-E5A70A4DCC70}">
      <dgm:prSet/>
      <dgm:spPr/>
      <dgm:t>
        <a:bodyPr/>
        <a:lstStyle/>
        <a:p>
          <a:endParaRPr lang="en-US"/>
        </a:p>
      </dgm:t>
    </dgm:pt>
    <dgm:pt modelId="{D26B6610-F49D-BE44-801C-AB419CDE8110}">
      <dgm:prSet phldrT="[Text]" custT="1"/>
      <dgm:spPr/>
      <dgm:t>
        <a:bodyPr/>
        <a:lstStyle/>
        <a:p>
          <a:r>
            <a:rPr lang="en-US" sz="3600">
              <a:latin typeface="+mj-lt"/>
            </a:rPr>
            <a:t>High </a:t>
          </a:r>
        </a:p>
        <a:p>
          <a:r>
            <a:rPr lang="en-US" sz="3600">
              <a:latin typeface="+mj-lt"/>
            </a:rPr>
            <a:t>rise</a:t>
          </a:r>
        </a:p>
      </dgm:t>
    </dgm:pt>
    <dgm:pt modelId="{5DE91ABC-2164-BB42-A187-870236AC4BEA}" type="parTrans" cxnId="{53D19957-D01F-164B-93BE-1884B843A0C9}">
      <dgm:prSet/>
      <dgm:spPr/>
      <dgm:t>
        <a:bodyPr/>
        <a:lstStyle/>
        <a:p>
          <a:endParaRPr lang="en-US"/>
        </a:p>
      </dgm:t>
    </dgm:pt>
    <dgm:pt modelId="{7E5D9FB0-92FE-4646-93BC-2E835B122117}" type="sibTrans" cxnId="{53D19957-D01F-164B-93BE-1884B843A0C9}">
      <dgm:prSet/>
      <dgm:spPr/>
      <dgm:t>
        <a:bodyPr/>
        <a:lstStyle/>
        <a:p>
          <a:endParaRPr lang="en-US"/>
        </a:p>
      </dgm:t>
    </dgm:pt>
    <dgm:pt modelId="{2BA84D80-4D5E-184D-BB2E-79253C3A5398}" type="pres">
      <dgm:prSet presAssocID="{309C9AE2-3A7C-C74C-94BA-28EEEF9D5EE1}" presName="Name0" presStyleCnt="0">
        <dgm:presLayoutVars>
          <dgm:dir/>
          <dgm:resizeHandles val="exact"/>
        </dgm:presLayoutVars>
      </dgm:prSet>
      <dgm:spPr/>
    </dgm:pt>
    <dgm:pt modelId="{F8C25C25-AC06-C04C-8DA3-BA5A0D78080F}" type="pres">
      <dgm:prSet presAssocID="{F9F24694-C078-B74E-A2C6-DB91AC9750BE}" presName="node" presStyleLbl="node1" presStyleIdx="0" presStyleCnt="3">
        <dgm:presLayoutVars>
          <dgm:bulletEnabled val="1"/>
        </dgm:presLayoutVars>
      </dgm:prSet>
      <dgm:spPr/>
    </dgm:pt>
    <dgm:pt modelId="{453BF2D9-6776-5D49-9B4D-B365076BE217}" type="pres">
      <dgm:prSet presAssocID="{43F14F5B-4B0F-2749-98D0-A80A52BC640F}" presName="sibTrans" presStyleLbl="sibTrans2D1" presStyleIdx="0" presStyleCnt="2"/>
      <dgm:spPr/>
    </dgm:pt>
    <dgm:pt modelId="{0B484F6D-CD1A-AE41-B743-13DBEF29D674}" type="pres">
      <dgm:prSet presAssocID="{43F14F5B-4B0F-2749-98D0-A80A52BC640F}" presName="connectorText" presStyleLbl="sibTrans2D1" presStyleIdx="0" presStyleCnt="2"/>
      <dgm:spPr/>
    </dgm:pt>
    <dgm:pt modelId="{02D24843-73C9-0244-A6B4-B45BC9CB2300}" type="pres">
      <dgm:prSet presAssocID="{21163712-6313-B44C-92A4-0075F11E1A28}" presName="node" presStyleLbl="node1" presStyleIdx="1" presStyleCnt="3">
        <dgm:presLayoutVars>
          <dgm:bulletEnabled val="1"/>
        </dgm:presLayoutVars>
      </dgm:prSet>
      <dgm:spPr/>
    </dgm:pt>
    <dgm:pt modelId="{6E7DAF6C-C568-1142-961D-4099BDB14ED4}" type="pres">
      <dgm:prSet presAssocID="{17B3137A-CB4B-EA4B-85C4-2C18C15B50D2}" presName="sibTrans" presStyleLbl="sibTrans2D1" presStyleIdx="1" presStyleCnt="2"/>
      <dgm:spPr/>
    </dgm:pt>
    <dgm:pt modelId="{8BF06D45-4496-D642-BAF2-1DC9B859A34C}" type="pres">
      <dgm:prSet presAssocID="{17B3137A-CB4B-EA4B-85C4-2C18C15B50D2}" presName="connectorText" presStyleLbl="sibTrans2D1" presStyleIdx="1" presStyleCnt="2"/>
      <dgm:spPr/>
    </dgm:pt>
    <dgm:pt modelId="{A40543FC-93B0-8646-BA24-A8618BFEAE83}" type="pres">
      <dgm:prSet presAssocID="{D26B6610-F49D-BE44-801C-AB419CDE8110}" presName="node" presStyleLbl="node1" presStyleIdx="2" presStyleCnt="3">
        <dgm:presLayoutVars>
          <dgm:bulletEnabled val="1"/>
        </dgm:presLayoutVars>
      </dgm:prSet>
      <dgm:spPr/>
    </dgm:pt>
  </dgm:ptLst>
  <dgm:cxnLst>
    <dgm:cxn modelId="{E2D21514-0379-D943-9422-0BCA408DE5CE}" type="presOf" srcId="{43F14F5B-4B0F-2749-98D0-A80A52BC640F}" destId="{0B484F6D-CD1A-AE41-B743-13DBEF29D674}" srcOrd="1" destOrd="0" presId="urn:microsoft.com/office/officeart/2005/8/layout/process1"/>
    <dgm:cxn modelId="{20AE571E-9CFE-8348-9365-7456EBEE9CDC}" type="presOf" srcId="{17B3137A-CB4B-EA4B-85C4-2C18C15B50D2}" destId="{8BF06D45-4496-D642-BAF2-1DC9B859A34C}" srcOrd="1" destOrd="0" presId="urn:microsoft.com/office/officeart/2005/8/layout/process1"/>
    <dgm:cxn modelId="{39C3D620-D9E7-3140-B664-00F693BFD5AD}" type="presOf" srcId="{D26B6610-F49D-BE44-801C-AB419CDE8110}" destId="{A40543FC-93B0-8646-BA24-A8618BFEAE83}" srcOrd="0" destOrd="0" presId="urn:microsoft.com/office/officeart/2005/8/layout/process1"/>
    <dgm:cxn modelId="{6A4F5D41-64C7-C04A-944D-47029293C6DF}" srcId="{309C9AE2-3A7C-C74C-94BA-28EEEF9D5EE1}" destId="{F9F24694-C078-B74E-A2C6-DB91AC9750BE}" srcOrd="0" destOrd="0" parTransId="{1662ADFB-916D-BA45-9E7F-20988B0537C3}" sibTransId="{43F14F5B-4B0F-2749-98D0-A80A52BC640F}"/>
    <dgm:cxn modelId="{C9EEA441-5318-F94E-BFA1-7579A63AD075}" type="presOf" srcId="{309C9AE2-3A7C-C74C-94BA-28EEEF9D5EE1}" destId="{2BA84D80-4D5E-184D-BB2E-79253C3A5398}" srcOrd="0" destOrd="0" presId="urn:microsoft.com/office/officeart/2005/8/layout/process1"/>
    <dgm:cxn modelId="{9BFB274A-7013-C949-AEE7-E5A70A4DCC70}" srcId="{309C9AE2-3A7C-C74C-94BA-28EEEF9D5EE1}" destId="{21163712-6313-B44C-92A4-0075F11E1A28}" srcOrd="1" destOrd="0" parTransId="{C5FF46EC-636C-A44A-B69D-6DD055E2FF11}" sibTransId="{17B3137A-CB4B-EA4B-85C4-2C18C15B50D2}"/>
    <dgm:cxn modelId="{53D19957-D01F-164B-93BE-1884B843A0C9}" srcId="{309C9AE2-3A7C-C74C-94BA-28EEEF9D5EE1}" destId="{D26B6610-F49D-BE44-801C-AB419CDE8110}" srcOrd="2" destOrd="0" parTransId="{5DE91ABC-2164-BB42-A187-870236AC4BEA}" sibTransId="{7E5D9FB0-92FE-4646-93BC-2E835B122117}"/>
    <dgm:cxn modelId="{24377B91-999B-874C-BC8C-668A2EEBFBBC}" type="presOf" srcId="{17B3137A-CB4B-EA4B-85C4-2C18C15B50D2}" destId="{6E7DAF6C-C568-1142-961D-4099BDB14ED4}" srcOrd="0" destOrd="0" presId="urn:microsoft.com/office/officeart/2005/8/layout/process1"/>
    <dgm:cxn modelId="{C3AF6397-D1D3-064A-B8B4-B3ABBD92B376}" type="presOf" srcId="{43F14F5B-4B0F-2749-98D0-A80A52BC640F}" destId="{453BF2D9-6776-5D49-9B4D-B365076BE217}" srcOrd="0" destOrd="0" presId="urn:microsoft.com/office/officeart/2005/8/layout/process1"/>
    <dgm:cxn modelId="{4EB1F9BF-07E5-A84C-8300-B203DCE04A62}" type="presOf" srcId="{21163712-6313-B44C-92A4-0075F11E1A28}" destId="{02D24843-73C9-0244-A6B4-B45BC9CB2300}" srcOrd="0" destOrd="0" presId="urn:microsoft.com/office/officeart/2005/8/layout/process1"/>
    <dgm:cxn modelId="{4F5A19EA-812C-4D46-B82D-A0B6420EEF90}" type="presOf" srcId="{F9F24694-C078-B74E-A2C6-DB91AC9750BE}" destId="{F8C25C25-AC06-C04C-8DA3-BA5A0D78080F}" srcOrd="0" destOrd="0" presId="urn:microsoft.com/office/officeart/2005/8/layout/process1"/>
    <dgm:cxn modelId="{4DDF343B-EDEA-CE49-96FD-1174396D0CD3}" type="presParOf" srcId="{2BA84D80-4D5E-184D-BB2E-79253C3A5398}" destId="{F8C25C25-AC06-C04C-8DA3-BA5A0D78080F}" srcOrd="0" destOrd="0" presId="urn:microsoft.com/office/officeart/2005/8/layout/process1"/>
    <dgm:cxn modelId="{691EE74C-AB72-EF45-B989-65BA284DD570}" type="presParOf" srcId="{2BA84D80-4D5E-184D-BB2E-79253C3A5398}" destId="{453BF2D9-6776-5D49-9B4D-B365076BE217}" srcOrd="1" destOrd="0" presId="urn:microsoft.com/office/officeart/2005/8/layout/process1"/>
    <dgm:cxn modelId="{20AF3551-3E02-B047-B57A-222A39749532}" type="presParOf" srcId="{453BF2D9-6776-5D49-9B4D-B365076BE217}" destId="{0B484F6D-CD1A-AE41-B743-13DBEF29D674}" srcOrd="0" destOrd="0" presId="urn:microsoft.com/office/officeart/2005/8/layout/process1"/>
    <dgm:cxn modelId="{BB504A7F-507A-574B-A12E-75470A9941D3}" type="presParOf" srcId="{2BA84D80-4D5E-184D-BB2E-79253C3A5398}" destId="{02D24843-73C9-0244-A6B4-B45BC9CB2300}" srcOrd="2" destOrd="0" presId="urn:microsoft.com/office/officeart/2005/8/layout/process1"/>
    <dgm:cxn modelId="{7D582B56-4455-2245-A56D-998FDCA38B4A}" type="presParOf" srcId="{2BA84D80-4D5E-184D-BB2E-79253C3A5398}" destId="{6E7DAF6C-C568-1142-961D-4099BDB14ED4}" srcOrd="3" destOrd="0" presId="urn:microsoft.com/office/officeart/2005/8/layout/process1"/>
    <dgm:cxn modelId="{B28EE848-4883-1440-B2EB-BDBD219D95F9}" type="presParOf" srcId="{6E7DAF6C-C568-1142-961D-4099BDB14ED4}" destId="{8BF06D45-4496-D642-BAF2-1DC9B859A34C}" srcOrd="0" destOrd="0" presId="urn:microsoft.com/office/officeart/2005/8/layout/process1"/>
    <dgm:cxn modelId="{2F15B456-8052-9E46-B678-2F55B3D9D4FB}" type="presParOf" srcId="{2BA84D80-4D5E-184D-BB2E-79253C3A5398}" destId="{A40543FC-93B0-8646-BA24-A8618BFEAE8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C8D68-EAB9-4937-BEEB-0497B28DDAA3}">
      <dsp:nvSpPr>
        <dsp:cNvPr id="0" name=""/>
        <dsp:cNvSpPr/>
      </dsp:nvSpPr>
      <dsp:spPr>
        <a:xfrm>
          <a:off x="1519199" y="31331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7F41F1-A697-4C71-B3DA-238C359D5832}">
      <dsp:nvSpPr>
        <dsp:cNvPr id="0" name=""/>
        <dsp:cNvSpPr/>
      </dsp:nvSpPr>
      <dsp:spPr>
        <a:xfrm>
          <a:off x="331199" y="27275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The best investment for the future and value for money.</a:t>
          </a:r>
        </a:p>
      </dsp:txBody>
      <dsp:txXfrm>
        <a:off x="331199" y="2727574"/>
        <a:ext cx="4320000" cy="720000"/>
      </dsp:txXfrm>
    </dsp:sp>
    <dsp:sp modelId="{D69A1E4B-B6DE-4B38-822F-059ADF275687}">
      <dsp:nvSpPr>
        <dsp:cNvPr id="0" name=""/>
        <dsp:cNvSpPr/>
      </dsp:nvSpPr>
      <dsp:spPr>
        <a:xfrm>
          <a:off x="6595199" y="313316"/>
          <a:ext cx="1944000" cy="19440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F17ABD-54B2-4BA1-A878-6AFCAC8CFCEA}">
      <dsp:nvSpPr>
        <dsp:cNvPr id="0" name=""/>
        <dsp:cNvSpPr/>
      </dsp:nvSpPr>
      <dsp:spPr>
        <a:xfrm>
          <a:off x="5407199" y="27275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Give recommendations for new home buyers.</a:t>
          </a:r>
        </a:p>
      </dsp:txBody>
      <dsp:txXfrm>
        <a:off x="5407199" y="2727574"/>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117D4-C3B3-428C-8FCC-0C0EEF57E2F8}">
      <dsp:nvSpPr>
        <dsp:cNvPr id="0" name=""/>
        <dsp:cNvSpPr/>
      </dsp:nvSpPr>
      <dsp:spPr>
        <a:xfrm>
          <a:off x="1816199" y="80445"/>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E06A2-538D-472D-846E-F2F13FA285BE}">
      <dsp:nvSpPr>
        <dsp:cNvPr id="0" name=""/>
        <dsp:cNvSpPr/>
      </dsp:nvSpPr>
      <dsp:spPr>
        <a:xfrm>
          <a:off x="2284199" y="548445"/>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03BE1D-4509-4B82-A171-656CD52803AD}">
      <dsp:nvSpPr>
        <dsp:cNvPr id="0" name=""/>
        <dsp:cNvSpPr/>
      </dsp:nvSpPr>
      <dsp:spPr>
        <a:xfrm>
          <a:off x="1114199" y="296044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kern="1200"/>
            <a:t>Detached house: More expensive than the Condo</a:t>
          </a:r>
          <a:endParaRPr lang="en-US" sz="2100" kern="1200"/>
        </a:p>
      </dsp:txBody>
      <dsp:txXfrm>
        <a:off x="1114199" y="2960445"/>
        <a:ext cx="3600000" cy="720000"/>
      </dsp:txXfrm>
    </dsp:sp>
    <dsp:sp modelId="{0B8DC08E-8475-4F5D-8B37-4CFB1FB0850A}">
      <dsp:nvSpPr>
        <dsp:cNvPr id="0" name=""/>
        <dsp:cNvSpPr/>
      </dsp:nvSpPr>
      <dsp:spPr>
        <a:xfrm>
          <a:off x="6046199" y="80445"/>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ED6A10-3B14-4704-8B98-93FBCF3473E6}">
      <dsp:nvSpPr>
        <dsp:cNvPr id="0" name=""/>
        <dsp:cNvSpPr/>
      </dsp:nvSpPr>
      <dsp:spPr>
        <a:xfrm>
          <a:off x="6514199" y="548445"/>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FE84C1-32D8-47C7-AFF5-4F0EEC96D257}">
      <dsp:nvSpPr>
        <dsp:cNvPr id="0" name=""/>
        <dsp:cNvSpPr/>
      </dsp:nvSpPr>
      <dsp:spPr>
        <a:xfrm>
          <a:off x="5344199" y="296044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kern="1200"/>
            <a:t>Townhouse</a:t>
          </a:r>
          <a:r>
            <a:rPr lang="th-TH" sz="2100" b="1" kern="1200"/>
            <a:t> </a:t>
          </a:r>
          <a:r>
            <a:rPr lang="en-US" sz="2100" b="1" kern="1200"/>
            <a:t>: are less expensive than the condo </a:t>
          </a:r>
          <a:endParaRPr lang="en-US" sz="2100" kern="1200"/>
        </a:p>
      </dsp:txBody>
      <dsp:txXfrm>
        <a:off x="5344199" y="2960445"/>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25C25-AC06-C04C-8DA3-BA5A0D78080F}">
      <dsp:nvSpPr>
        <dsp:cNvPr id="0" name=""/>
        <dsp:cNvSpPr/>
      </dsp:nvSpPr>
      <dsp:spPr>
        <a:xfrm>
          <a:off x="8840" y="1087757"/>
          <a:ext cx="2642294" cy="158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1"/>
              </a:solidFill>
              <a:latin typeface="+mj-lt"/>
            </a:rPr>
            <a:t>Low</a:t>
          </a:r>
        </a:p>
        <a:p>
          <a:pPr marL="0" lvl="0" indent="0" algn="ctr" defTabSz="1600200">
            <a:lnSpc>
              <a:spcPct val="90000"/>
            </a:lnSpc>
            <a:spcBef>
              <a:spcPct val="0"/>
            </a:spcBef>
            <a:spcAft>
              <a:spcPct val="35000"/>
            </a:spcAft>
            <a:buNone/>
          </a:pPr>
          <a:r>
            <a:rPr lang="en-US" sz="3600" kern="1200">
              <a:solidFill>
                <a:schemeClr val="bg1"/>
              </a:solidFill>
              <a:latin typeface="+mj-lt"/>
            </a:rPr>
            <a:t>rise</a:t>
          </a:r>
        </a:p>
      </dsp:txBody>
      <dsp:txXfrm>
        <a:off x="55274" y="1134191"/>
        <a:ext cx="2549426" cy="1492508"/>
      </dsp:txXfrm>
    </dsp:sp>
    <dsp:sp modelId="{453BF2D9-6776-5D49-9B4D-B365076BE217}">
      <dsp:nvSpPr>
        <dsp:cNvPr id="0" name=""/>
        <dsp:cNvSpPr/>
      </dsp:nvSpPr>
      <dsp:spPr>
        <a:xfrm>
          <a:off x="2915364" y="1552800"/>
          <a:ext cx="560166" cy="655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2915364" y="1683858"/>
        <a:ext cx="392116" cy="393173"/>
      </dsp:txXfrm>
    </dsp:sp>
    <dsp:sp modelId="{02D24843-73C9-0244-A6B4-B45BC9CB2300}">
      <dsp:nvSpPr>
        <dsp:cNvPr id="0" name=""/>
        <dsp:cNvSpPr/>
      </dsp:nvSpPr>
      <dsp:spPr>
        <a:xfrm>
          <a:off x="3708052" y="1087757"/>
          <a:ext cx="2642294" cy="158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mj-lt"/>
            </a:rPr>
            <a:t>Medium</a:t>
          </a:r>
        </a:p>
        <a:p>
          <a:pPr marL="0" lvl="0" indent="0" algn="ctr" defTabSz="1600200">
            <a:lnSpc>
              <a:spcPct val="90000"/>
            </a:lnSpc>
            <a:spcBef>
              <a:spcPct val="0"/>
            </a:spcBef>
            <a:spcAft>
              <a:spcPct val="35000"/>
            </a:spcAft>
            <a:buNone/>
          </a:pPr>
          <a:r>
            <a:rPr lang="en-US" sz="3600" kern="1200">
              <a:latin typeface="+mj-lt"/>
            </a:rPr>
            <a:t>rise</a:t>
          </a:r>
        </a:p>
      </dsp:txBody>
      <dsp:txXfrm>
        <a:off x="3754486" y="1134191"/>
        <a:ext cx="2549426" cy="1492508"/>
      </dsp:txXfrm>
    </dsp:sp>
    <dsp:sp modelId="{6E7DAF6C-C568-1142-961D-4099BDB14ED4}">
      <dsp:nvSpPr>
        <dsp:cNvPr id="0" name=""/>
        <dsp:cNvSpPr/>
      </dsp:nvSpPr>
      <dsp:spPr>
        <a:xfrm>
          <a:off x="6614576" y="1552800"/>
          <a:ext cx="560166" cy="655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614576" y="1683858"/>
        <a:ext cx="392116" cy="393173"/>
      </dsp:txXfrm>
    </dsp:sp>
    <dsp:sp modelId="{A40543FC-93B0-8646-BA24-A8618BFEAE83}">
      <dsp:nvSpPr>
        <dsp:cNvPr id="0" name=""/>
        <dsp:cNvSpPr/>
      </dsp:nvSpPr>
      <dsp:spPr>
        <a:xfrm>
          <a:off x="7407265" y="1087757"/>
          <a:ext cx="2642294" cy="158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mj-lt"/>
            </a:rPr>
            <a:t>High </a:t>
          </a:r>
        </a:p>
        <a:p>
          <a:pPr marL="0" lvl="0" indent="0" algn="ctr" defTabSz="1600200">
            <a:lnSpc>
              <a:spcPct val="90000"/>
            </a:lnSpc>
            <a:spcBef>
              <a:spcPct val="0"/>
            </a:spcBef>
            <a:spcAft>
              <a:spcPct val="35000"/>
            </a:spcAft>
            <a:buNone/>
          </a:pPr>
          <a:r>
            <a:rPr lang="en-US" sz="3600" kern="1200">
              <a:latin typeface="+mj-lt"/>
            </a:rPr>
            <a:t>rise</a:t>
          </a:r>
        </a:p>
      </dsp:txBody>
      <dsp:txXfrm>
        <a:off x="7453699" y="1134191"/>
        <a:ext cx="2549426" cy="149250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2:41.3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24,'200'1,"215"-3,-257-9,37-1,832 13,-1003-1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4:09.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0,'1178'0,"-1158"0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4:12.7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0,'987'0,"-953"2,0 2,65 14,-65-10,-1-1,1-2,35 0,276-7,-322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4:40.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0,'1624'0,"-1604"0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4:52.3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77,'8'-1,"-1"-1,1 0,-1 0,0-1,0 0,0 0,-1-1,12-7,23-11,-24 16,0 1,0 1,0 1,0 0,23 0,93 6,-53-1,1350-1,-1410-1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5:02.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0 119,'19'-2,"0"-1,0 0,-1-2,1 0,-1-1,21-10,23-7,-7 8,0 2,1 3,1 2,-1 2,90 3,206 4,-332-1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5:16.2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0,'1271'0,"-1251"0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5:24.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1,'523'0,"-506"0,1 2,-1 0,0 1,0 1,0 0,0 1,-1 1,0 1,17 9,-28-13,0 0,1 1,-1-1,0 1,-1 1,1-1,-1 1,0-1,0 1,0 0,-1 1,5 7,-7-9,1 0,-1 1,0-1,0 1,-1-1,1 1,-1-1,0 1,0-1,-1 1,1 0,-1-1,0 1,0-1,-1 0,1 1,-1-1,-4 8,0-2,0-1,-1 0,0 0,-1-1,1 1,-1-2,-1 1,0-1,0 0,-10 5,-19 10,-50 20,44-21,-82 33,74-33,2 2,-67 40,114-62,0 1,0 0,0 0,1 1,-1-1,1 0,-1 1,1 0,0-1,0 1,0 0,0 0,1 0,-1 1,1-1,0 0,0 0,0 1,0-1,0 1,1-1,0 0,-1 1,1-1,1 1,-1-1,0 1,1-1,0 1,0-1,0 0,0 1,0-1,1 0,-1 0,1 0,3 5,3 4,1-1,0 0,0 0,1-1,1 0,-1 0,24 14,-7-7,1-2,0-1,1-1,1-2,0-1,0-1,1-1,44 4,-7-1,112 34,-166-41,-12-4,0 1,0-1,0 1,0-1,-1 1,1 0,0 0,0 0,0 0,-1 0,1 0,0 0,-1 0,1 1,-1-1,1 1,-1-1,0 1,0 0,0-1,0 1,0 0,0 0,1 2,-2-2,-1 0,1 0,0 0,-1 0,1 0,-1 0,0 0,0-1,1 1,-1 0,0 0,-1-1,1 1,0-1,0 1,-1-1,1 1,-1-1,1 0,-1 0,0 0,1 0,-1 0,0 0,-1 0,-19 10,1-1,-1-1,-1-1,-43 9,-95 5,33-5,109-14,1 2,-1 0,1 1,0 1,1 1,0 0,0 1,1 1,0 1,-20 17,35-27,-1-1,1 1,0 0,0 1,0-1,-1 0,1 0,0 0,1 1,-1-1,0 1,0-1,0 1,1-1,-1 1,1-1,-1 1,1-1,0 1,-1-1,1 1,0 0,0-1,0 1,0 0,1-1,-1 1,0-1,1 1,-1 0,1-1,-1 1,1-1,0 0,0 1,0-1,-1 1,1-1,0 0,1 0,-1 0,0 1,0-1,0 0,1 0,-1-1,1 1,-1 0,1 0,-1-1,1 1,2 0,10 5,1-1,0-1,0 0,18 2,182 15,-141-15,-20 6,-38-8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7:27.1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1,'82'4,"147"26,-15 0,428-17,-437-14,-142-2,65-12,-67 8,20-9,-59 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7:28.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0,'1262'0,"-1208"3,-1 3,98 22,-125-23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7:31.8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78,'1'0,"-1"-1,0 0,1 0,-1 0,1 0,-1 1,1-1,-1 0,1 0,-1 1,1-1,0 0,-1 1,1-1,0 1,-1-1,1 1,0-1,0 1,0-1,0 1,-1 0,1 0,0-1,0 1,0 0,2 0,31-4,-28 3,404-7,-15 1,-84-33,-137 37,-102 5,-50-2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3:10.4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73,'315'1,"343"-3,-259-43,-260 24,-70 16,-50 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7:35.6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28,'1'0,"-1"-1,0 0,1 1,-1-1,0 0,1 1,-1-1,1 1,-1-1,1 1,0-1,-1 1,1-1,-1 1,1-1,0 1,-1 0,1 0,0-1,-1 1,1 0,0 0,0 0,-1-1,2 1,25-4,-23 4,132-10,135 7,-136 4,844 0,-970-1,0-1,1 1,-1 1,0 0,0 0,1 0,-1 1,0 1,-1 0,1 0,0 1,15 8,-6 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7:36.8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78,'0'-1,"1"0,0 0,0-1,-1 1,1 0,0 0,0 0,0 0,0 0,0 0,0 0,1 0,-1 1,0-1,0 0,1 1,-1-1,0 1,1-1,-1 1,0 0,1-1,-1 1,1 0,-1 0,0 0,3 0,3-1,520-50,21 45,-321 8,-194-2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7:54.5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27,'1379'0,"-1349"-2,55-9,17-2,-77 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7:55.3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33,'667'0,"-641"0,0-2,0 0,0-2,44-12,-45 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8:06.4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81 82,'18'-2,"1"0,-1-1,0-1,0 0,30-13,-23 8,53-11,45 7,247 6,-244 9,244 0,-326 3,-43-5,-1 0,0 0,1 0,-1 0,1 0,-1 1,0-1,1 0,-1 0,0 0,1 0,-1 1,1-1,-1 0,0 0,0 0,1 1,-1-1,0 0,1 1,-1-1,0 0,0 1,0-1,1 0,-1 1,0-1,0 0,0 1,0-1,0 1,1-1,-1 0,0 1,0-1,0 1,0-1,0 0,0 1,-1-1,1 1,-14 18,-31 14,41-30,-51 33,-2-2,-117 51,142-73,0-1,-1-2,-1-1,1-1,-1-2,0-1,-53-2,59-3,21-1,1 1,-1 1,0-1,0 1,0 0,0 1,0 0,0 0,1 0,-1 1,0 0,1 0,0 1,-1 0,1 0,0 0,-6 5,-24 21,-1-1,-1-2,-1-2,-1-1,-1-3,-1-1,-1-1,-48 11,78-25,-1 0,1 0,1 2,-15 7,24-12,1 0,0 1,0-1,0 1,0-1,1 1,-1 0,0-1,1 1,-1 0,1 0,0 1,-3 3,4-5,0 1,0-1,0 1,0-1,0 1,0 0,0-1,0 1,0-1,1 1,-1-1,1 1,-1-1,1 0,0 1,-1-1,1 0,0 1,0-1,0 0,0 0,0 0,0 0,3 2,2 3,2-1,-1 0,1 0,0-1,0 0,0 0,0-1,1 0,12 3,89 12,-77-14,450 83,-453-83,54 2,-19-2,-53 0,-19 1,-24 5,28-9,-527 170,324-100,131-52,55-15,1 0,-36 14,55-18,0 0,-1 0,1 0,0 0,-1 0,1 0,0 0,0 0,-1 0,1 0,0 0,0 1,-1-1,1 0,0 0,-1 0,1 0,0 0,0 0,0 1,-1-1,1 0,0 0,0 0,0 1,-1-1,1 0,0 0,0 1,0-1,0 0,-1 0,1 1,0-1,0 0,0 0,0 1,0-1,0 0,0 1,0-1,0 0,0 0,0 1,0-1,0 0,0 1,0-1,0 0,1 0,-1 1,0-1,0 0,0 1,22 6,28-2,557-7,-569 1,50-10,-70 8,13-1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8:23.9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61,'6'-3,"0"0,0 0,0 0,0 0,0 1,1 0,-1 1,1-1,-1 1,1 1,0-1,-1 1,9 1,12-3,426-25,-279 30,186-5,-324-2,-9-1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8:28.1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0 128,'86'0,"464"-16,-206 2,-45 3,-221 4,143-31,-221 38,59-15,77-8,-104 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8:40.3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0,'327'13,"19"0,-182-6,200 34,-210-21,-134-17,-10-3,-1 0,0 2,1-1,-1 1,0 0,0 1,0 0,0 1,0 0,13 8,-21-11,0-1,-1 1,1 0,0 0,-1-1,1 1,-1 0,1 0,-1 0,0 0,1 0,-1 0,0 0,0 0,1 0,-1 0,0 0,0 0,0 0,0 0,0 0,-1 0,1 0,0 0,0 0,-1 0,1 0,0 0,-1-1,1 1,-1 0,1 0,-1 0,0 0,1-1,-2 2,-32 32,22-24,-14 16,-15 15,-65 50,90-79,-2 0,0-2,0 0,0-1,-1 0,-1-2,-33 8,-14 0,0 3,2 2,-67 31,117-45,-21 8,35-13,-1-1,1 1,0-1,0 1,0-1,0 1,0 0,0-1,0 1,0 0,0 0,1 0,-1 0,0 0,0 0,1 0,-1 0,1 0,-1 0,1 0,-1 2,1-2,1 0,-1 0,1 0,-1 0,1 0,0 0,-1-1,1 1,0 0,0 0,-1 0,1-1,0 1,0 0,0-1,0 1,0-1,0 1,0-1,0 0,1 1,28 8,-27-9,185 33,-93-19,39 1,2-6,163-10,-129-2,-4 3,-133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8:48.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200 79,'110'1,"-9"1,-1-5,125-17,-98-3,1 6,175-1,-284 18,0 0,0 2,0 0,35 10,-50-12,-1 1,-1 0,1 0,0 0,0 1,0-1,0 1,-1-1,1 1,-1 0,1 0,-1 0,0 0,0 1,0-1,0 1,0-1,-1 1,1-1,-1 1,1 0,-1 0,0 0,0 0,0 0,-1 0,1 0,-1 0,1 0,-1 0,0 0,0 0,-1 1,1-1,-1 0,1 0,-1 0,-2 4,-1 3,0-1,-1 0,0 0,0-1,-1 0,0 0,-1 0,0 0,0-1,0 0,-1-1,0 0,-1 0,-14 8,-14 5,0-1,-47 15,31-15,0-4,-2-1,0-3,-66 4,-226-5,306-9,-100-2,-115 3,251-2,-1 1,1 1,-1-1,1 1,-1 0,1 0,0 0,-1 1,1 0,0 0,0 0,0 1,0 0,-4 3,8-6,1 1,0-1,0 0,0 0,0 1,0-1,-1 0,1 0,0 1,0-1,0 0,0 0,0 1,0-1,0 0,0 1,0-1,0 0,0 0,0 1,0-1,0 0,0 0,1 1,-1-1,0 0,0 0,0 1,0-1,0 0,1 0,-1 0,0 1,0-1,0 0,1 0,-1 0,0 1,1-1,14 7,18-1,68 1,111-7,-120-3,162 17,-160-5,162-6,-133-5,-112 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8:49.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1,'4'0,"11"0,10 0,15 0,22 0,13 0,7 0,7 0,1 0,-2 0,-2 0,-8 0,-13 0,-17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3:22.8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1 235,'23'-2,"0"-1,0-1,0-1,0-1,-1-1,0-1,39-20,-25 12,63-20,207-42,-209 41,-80 33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8:55.7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1,'2066'0,"-2044"0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8:57.6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0,'5'4,"0"-1,1 0,-1 0,1 0,0-1,-1 0,1 0,0 0,0-1,0 0,11 1,-4 0,450 59,-118-19,-101-22,-207-18,238 37,-100-10,-139-24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9:02.5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73 0,'3083'0,"-3059"3,-24-3,0 0,0 0,0 0,0 0,1 0,-1 0,0 0,0 0,0 0,0 1,0-1,1 0,-1 0,0 0,0 0,0 0,0 0,0 0,0 1,0-1,0 0,0 0,1 0,-1 0,0 0,0 1,0-1,0 0,0 0,0 0,0 0,0 1,0-1,0 0,0 0,0 0,0 0,0 0,0 1,0-1,-1 0,1 0,0 0,0 0,0 1,0-1,0 0,0 0,0 0,0 0,0 0,-1 0,-34 17,-97 12,0-5,-147 7,212-24,-754 43,-2-36,706-13,-70 5,-308 48,419-42,75-12,0 0,0 0,0 1,1-1,-1 0,0 0,0 0,0 1,1-1,-1 0,0 1,0-1,1 1,-1-1,0 1,1-1,-1 1,0-1,1 1,-2 1,9 10,32 10,14-4,0-2,1-3,71 9,-55-11,356 58,3-19,499-7,86-48,-949 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9:15.3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0 154,'1'-1,"-1"0,0 1,1-1,-1 0,1 0,-1 1,1-1,-1 0,1 1,0-1,-1 0,1 1,0-1,-1 1,1-1,0 1,0-1,-1 1,1 0,0-1,0 1,0 0,0 0,-1-1,3 1,26-5,-26 5,180-11,-9 1,72-23,322-23,-330 55,214-11,-248 0,-182 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9:20.0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29,'0'-1,"0"0,1 0,-1 1,0-1,1 0,-1 0,1 1,-1-1,1 0,-1 0,1 1,-1-1,1 1,0-1,-1 1,1-1,0 1,-1-1,1 1,0-1,0 1,0 0,-1-1,1 1,0 0,0 0,2 0,29-5,-26 5,453-9,-286 11,101-4,360 10,-249 32,-14-2,322-21,-313-13,-239 8,7 0,-135-11,0 0,1 1,23 8,-33-9,12 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09:27.6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25 180,'0'-3,"0"-1,0 1,0 0,1 0,-1 0,1 0,-1 0,1 0,0 0,0 0,1 0,-1 0,0 0,1 1,3-5,-3 5,1-1,0 1,1 0,-1 0,0 0,1 1,-1-1,1 1,-1 0,1 0,-1 0,1 0,5 0,56-5,-1 3,80 6,-39 0,563-22,-521 14,-94 6,94-13,-46 0,-65 9,0-2,0-1,58-18,-79 14,-28 5,-34 3,43 2,-1116-1,522 3,577-2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15:03.2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52,'19'-6,"0"0,1 1,-1 1,1 1,-1 1,1 1,0 0,28 4,9-3,305 2,228-9,-456-2,122-3,-235 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15:07.1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0,'49'20,"1"-2,1-3,1-2,0-2,69 5,-71-9,56 8,2-5,-1-5,120-9,-168-5,-33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15:10.5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1119,'7'-1,"0"-2,-1 1,0-1,0 0,0 0,0-1,0 0,0 0,-1 0,0-1,7-7,-1 3,43-45,-1-1,-4-3,50-73,-12 14,-81 110,165-199,-138 171,2 2,1 1,64-44,62-25,54-36,-189 117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15:13.2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1 104,'115'0,"245"-3,-245-4,128-23,-95-5,-85 18,11 7,-52 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3:32.0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0 336,'1'-1,"-1"-1,0 1,1 0,-1-1,1 1,0 0,0-1,-1 1,1 0,0 0,0 0,0 0,0 0,0 0,0 0,0 0,1 0,-1 0,3-1,30-15,-24 13,436-183,-397 171,80-16,8-2,-103 27,0 1,0 2,0 1,1 1,57 6,-3-1,-83-3,1 0,-1 1,0 0,0 1,-1-1,1 1,0 0,-1 1,1-1,8 7,-12-9,-1 1,0 0,1 0,-1 0,0 0,0 0,1 1,-1-1,0 0,0 1,0-1,-1 0,1 1,0-1,0 1,-1-1,1 1,-1 0,1-1,-1 1,0-1,0 1,0 0,0-1,0 1,0 0,0-1,0 1,-1 0,1-1,0 1,-1-1,0 1,1-1,-1 1,0-1,0 1,0-1,0 0,0 1,0-1,0 0,-2 2,-1 1,-1 0,0-1,0 1,0-1,0 0,0 0,-1-1,1 0,-1 0,0 0,0 0,0-1,1 0,-12 0,-13 1,-53-5,41 0,-14 5,1 1,-73 16,-50 3,150-21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16:02.7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0,'90'1,"-1"3,114 21,-73-5,153 3,131-18,-398-5,66 3,0 4,102 23,-110-17,174 20,-80-12,8-5,291-10,-239-9,74 0,311 6,-425 9,127 2,1228-15,-1504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16:06.8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1,'5653'0,"-5633"0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16:07.5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36,'9'0,"15"0,22-5,28 0,19-1,15 2,7 1,10 1,-4 1,-5 1,-5 0,-12 0,-11 0,-11 0,-11-4,-15-2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16:08.6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0,'6873'0,"-6854"0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16:16:24.8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0,'6783'0,"-6762"0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3:35.8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0 104,'125'0,"0"-5,199-34,-91 10,-161 19,22-2,40 14,77-4,-191-1,-5-2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3:46.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77,'9'-1,"-1"0,1-1,0-1,-1 1,1-1,-1 0,0-1,14-9,-11 7,0 1,0 0,22-7,18 4,0 3,0 1,91 7,-43-1,735-1,-803 2,-1 1,0 1,0 2,0 1,36 15,-47-16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3:55.6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49,'9'-1,"1"0,-1 0,0-1,13-4,36-6,368 9,-217 5,-181-3,52-10,-51 6,46-2,-55 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3:59.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1 165,'8'-6,"1"1,0 0,0 0,0 1,1 0,0 0,-1 2,15-4,-3 1,56-14,97-11,-16 4,-41 7,2 6,203 1,-42 12,-259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7T16:24:03.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0 143,'13'-1,"0"-1,0 0,0-1,22-8,18-3,351-45,-294 45,-11-1,-56 7,1 1,60 0,58 9,-142-2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1211C-E1A2-4845-8E79-2DA60850C8E0}" type="datetimeFigureOut">
              <a:t>1/11/2024 R</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556FE-64B3-419F-BDC2-FE66E2116B25}" type="slidenum">
              <a:t>‹#›</a:t>
            </a:fld>
            <a:endParaRPr lang="en-US"/>
          </a:p>
        </p:txBody>
      </p:sp>
    </p:spTree>
    <p:extLst>
      <p:ext uri="{BB962C8B-B14F-4D97-AF65-F5344CB8AC3E}">
        <p14:creationId xmlns:p14="http://schemas.microsoft.com/office/powerpoint/2010/main" val="3788808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t>
            </a:r>
            <a:r>
              <a:rPr lang="en-US" err="1"/>
              <a:t>afternoon,We</a:t>
            </a:r>
            <a:r>
              <a:rPr lang="en-US"/>
              <a:t> are team Éclair. Today we, as a property consultant company based in Bangkok, would like to present our key insights on current Housing Prices in the Bangkok and selected surrounding areas.</a:t>
            </a:r>
          </a:p>
        </p:txBody>
      </p:sp>
      <p:sp>
        <p:nvSpPr>
          <p:cNvPr id="4" name="Slide Number Placeholder 3"/>
          <p:cNvSpPr>
            <a:spLocks noGrp="1"/>
          </p:cNvSpPr>
          <p:nvPr>
            <p:ph type="sldNum" sz="quarter" idx="5"/>
          </p:nvPr>
        </p:nvSpPr>
        <p:spPr/>
        <p:txBody>
          <a:bodyPr/>
          <a:lstStyle/>
          <a:p>
            <a:fld id="{3F9556FE-64B3-419F-BDC2-FE66E2116B25}" type="slidenum">
              <a:rPr lang="en-US"/>
              <a:t>1</a:t>
            </a:fld>
            <a:endParaRPr lang="en-US"/>
          </a:p>
        </p:txBody>
      </p:sp>
    </p:spTree>
    <p:extLst>
      <p:ext uri="{BB962C8B-B14F-4D97-AF65-F5344CB8AC3E}">
        <p14:creationId xmlns:p14="http://schemas.microsoft.com/office/powerpoint/2010/main" val="86881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kern="100">
                <a:effectLst/>
                <a:latin typeface="Aptos"/>
                <a:ea typeface="Aptos" panose="020B0004020202020204" pitchFamily="34" charset="0"/>
                <a:cs typeface="Angsana New" panose="02020603050405020304" pitchFamily="18" charset="-34"/>
              </a:rPr>
              <a:t>C</a:t>
            </a:r>
            <a:r>
              <a:rPr lang="en-TH" sz="1800" kern="100">
                <a:latin typeface="Aptos"/>
                <a:ea typeface="Aptos" panose="020B0004020202020204" pitchFamily="34" charset="0"/>
                <a:cs typeface="Angsana New" panose="02020603050405020304" pitchFamily="18" charset="-34"/>
              </a:rPr>
              <a:t>ompared</a:t>
            </a:r>
            <a:r>
              <a:rPr lang="en-TH" sz="1800" kern="100">
                <a:effectLst/>
                <a:latin typeface="Aptos"/>
                <a:ea typeface="Aptos" panose="020B0004020202020204" pitchFamily="34" charset="0"/>
                <a:cs typeface="Angsana New" panose="02020603050405020304" pitchFamily="18" charset="-34"/>
              </a:rPr>
              <a:t> </a:t>
            </a:r>
            <a:r>
              <a:rPr lang="en-TH" sz="1800" kern="100">
                <a:latin typeface="Aptos"/>
                <a:ea typeface="Aptos" panose="020B0004020202020204" pitchFamily="34" charset="0"/>
                <a:cs typeface="Angsana New" panose="02020603050405020304" pitchFamily="18" charset="-34"/>
              </a:rPr>
              <a:t>to </a:t>
            </a:r>
            <a:r>
              <a:rPr lang="en-TH" sz="1800" kern="100">
                <a:effectLst/>
                <a:latin typeface="Aptos"/>
                <a:ea typeface="Aptos" panose="020B0004020202020204" pitchFamily="34" charset="0"/>
                <a:cs typeface="Angsana New" panose="02020603050405020304" pitchFamily="18" charset="-34"/>
              </a:rPr>
              <a:t>other districts</a:t>
            </a:r>
            <a:r>
              <a:rPr lang="en-TH" sz="1800" kern="100">
                <a:latin typeface="Aptos"/>
                <a:ea typeface="Aptos" panose="020B0004020202020204" pitchFamily="34" charset="0"/>
                <a:cs typeface="Angsana New" panose="02020603050405020304" pitchFamily="18" charset="-34"/>
              </a:rPr>
              <a:t>, </a:t>
            </a:r>
            <a:r>
              <a:rPr lang="en-US">
                <a:latin typeface="+mj-lt"/>
              </a:rPr>
              <a:t>Pathum wan </a:t>
            </a:r>
            <a:r>
              <a:rPr lang="en-US">
                <a:latin typeface="Calibri Light"/>
                <a:ea typeface="Calibri Light"/>
                <a:cs typeface="Calibri Light"/>
              </a:rPr>
              <a:t>is valued the highest at 2.6 million Baht (</a:t>
            </a:r>
            <a:r>
              <a:rPr lang="en-US"/>
              <a:t>2.633349e+06) Other top 4 districts are Bang </a:t>
            </a:r>
            <a:r>
              <a:rPr lang="en-US" err="1"/>
              <a:t>rak</a:t>
            </a:r>
            <a:r>
              <a:rPr lang="en-US"/>
              <a:t>, Watthana, Sathorn, and Khlong Toei, which is no surprise as these are important central business districts with multinational offices and high-end malls. On the other hand, further out districts tend to hold less value, the lowest being </a:t>
            </a:r>
            <a:r>
              <a:rPr lang="en-US">
                <a:latin typeface="Calibri"/>
                <a:ea typeface="Calibri"/>
                <a:cs typeface="Calibri"/>
              </a:rPr>
              <a:t> </a:t>
            </a:r>
            <a:r>
              <a:rPr lang="en-US">
                <a:latin typeface="+mj-lt"/>
              </a:rPr>
              <a:t>Nong </a:t>
            </a:r>
            <a:r>
              <a:rPr lang="en-US" err="1">
                <a:latin typeface="+mj-lt"/>
              </a:rPr>
              <a:t>chok</a:t>
            </a:r>
            <a:r>
              <a:rPr lang="en-US">
                <a:latin typeface="+mj-lt"/>
              </a:rPr>
              <a:t>  </a:t>
            </a:r>
            <a:r>
              <a:rPr lang="en-US">
                <a:latin typeface="Calibri Light"/>
                <a:ea typeface="Calibri Light"/>
                <a:cs typeface="Calibri Light"/>
              </a:rPr>
              <a:t>at 3.1 million.</a:t>
            </a:r>
            <a:r>
              <a:rPr lang="en-US"/>
              <a:t>-3.142013e+06 </a:t>
            </a:r>
            <a:endParaRPr lang="en-US">
              <a:latin typeface="+mj-lt"/>
              <a:ea typeface="Calibri Light"/>
              <a:cs typeface="Calibr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H"/>
          </a:p>
        </p:txBody>
      </p:sp>
      <p:sp>
        <p:nvSpPr>
          <p:cNvPr id="4" name="Slide Number Placeholder 3"/>
          <p:cNvSpPr>
            <a:spLocks noGrp="1"/>
          </p:cNvSpPr>
          <p:nvPr>
            <p:ph type="sldNum" sz="quarter" idx="5"/>
          </p:nvPr>
        </p:nvSpPr>
        <p:spPr/>
        <p:txBody>
          <a:bodyPr/>
          <a:lstStyle/>
          <a:p>
            <a:fld id="{3F9556FE-64B3-419F-BDC2-FE66E2116B25}" type="slidenum">
              <a:rPr lang="en-TH" smtClean="0"/>
              <a:t>10</a:t>
            </a:fld>
            <a:endParaRPr lang="en-TH"/>
          </a:p>
        </p:txBody>
      </p:sp>
    </p:spTree>
    <p:extLst>
      <p:ext uri="{BB962C8B-B14F-4D97-AF65-F5344CB8AC3E}">
        <p14:creationId xmlns:p14="http://schemas.microsoft.com/office/powerpoint/2010/main" val="3336339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SzPts val="1000"/>
              <a:buFont typeface="Symbol" pitchFamily="2" charset="2"/>
              <a:buChar char=""/>
              <a:tabLst>
                <a:tab pos="457200" algn="l"/>
              </a:tabLst>
            </a:pPr>
            <a:r>
              <a:rPr lang="en-US" err="1"/>
              <a:t>Patumwan</a:t>
            </a:r>
            <a:r>
              <a:rPr lang="en-US"/>
              <a:t> </a:t>
            </a:r>
            <a:r>
              <a:rPr lang="en-US" sz="1800" u="sng" kern="100">
                <a:solidFill>
                  <a:srgbClr val="467886"/>
                </a:solidFill>
                <a:effectLst/>
                <a:latin typeface="Aptos" panose="020B0004020202020204" pitchFamily="34" charset="0"/>
                <a:cs typeface="Angsana New" panose="02020603050405020304" pitchFamily="18" charset="-34"/>
              </a:rPr>
              <a:t>(BTS </a:t>
            </a:r>
            <a:r>
              <a:rPr lang="en-US" sz="1800" u="sng" kern="100" err="1">
                <a:solidFill>
                  <a:srgbClr val="467886"/>
                </a:solidFill>
                <a:effectLst/>
                <a:latin typeface="Aptos" panose="020B0004020202020204" pitchFamily="34" charset="0"/>
                <a:cs typeface="Angsana New" panose="02020603050405020304" pitchFamily="18" charset="-34"/>
              </a:rPr>
              <a:t>siam</a:t>
            </a:r>
            <a:r>
              <a:rPr lang="en-US" sz="1800" u="sng" kern="100">
                <a:solidFill>
                  <a:srgbClr val="467886"/>
                </a:solidFill>
                <a:effectLst/>
                <a:latin typeface="Aptos" panose="020B0004020202020204" pitchFamily="34" charset="0"/>
                <a:cs typeface="Angsana New" panose="02020603050405020304" pitchFamily="18" charset="-34"/>
              </a:rPr>
              <a:t> ,Chidlom ,Ratchadamri ,</a:t>
            </a:r>
            <a:r>
              <a:rPr lang="en-US" sz="1800" u="sng" kern="100" err="1">
                <a:solidFill>
                  <a:srgbClr val="467886"/>
                </a:solidFill>
                <a:effectLst/>
                <a:latin typeface="Aptos" panose="020B0004020202020204" pitchFamily="34" charset="0"/>
                <a:cs typeface="Angsana New" panose="02020603050405020304" pitchFamily="18" charset="-34"/>
              </a:rPr>
              <a:t>PhloenChit</a:t>
            </a:r>
            <a:r>
              <a:rPr lang="en-US" sz="1800" u="sng" kern="100">
                <a:solidFill>
                  <a:srgbClr val="467886"/>
                </a:solidFill>
                <a:effectLst/>
                <a:latin typeface="Aptos" panose="020B0004020202020204" pitchFamily="34" charset="0"/>
                <a:cs typeface="Angsana New" panose="02020603050405020304" pitchFamily="18" charset="-34"/>
              </a:rPr>
              <a:t> National Stadium (</a:t>
            </a:r>
            <a:r>
              <a:rPr lang="en-US" sz="1800" u="sng" kern="100" err="1">
                <a:solidFill>
                  <a:srgbClr val="467886"/>
                </a:solidFill>
                <a:effectLst/>
                <a:latin typeface="Aptos" panose="020B0004020202020204" pitchFamily="34" charset="0"/>
                <a:cs typeface="Angsana New" panose="02020603050405020304" pitchFamily="18" charset="-34"/>
              </a:rPr>
              <a:t>siam</a:t>
            </a:r>
            <a:r>
              <a:rPr lang="en-US" sz="1800" u="sng" kern="100">
                <a:solidFill>
                  <a:srgbClr val="467886"/>
                </a:solidFill>
                <a:effectLst/>
                <a:latin typeface="Aptos" panose="020B0004020202020204" pitchFamily="34" charset="0"/>
                <a:cs typeface="Angsana New" panose="02020603050405020304" pitchFamily="18" charset="-34"/>
              </a:rPr>
              <a:t> paragon)</a:t>
            </a:r>
            <a:endParaRPr lang="th-TH" sz="1800" u="sng" kern="100">
              <a:solidFill>
                <a:srgbClr val="467886"/>
              </a:solidFill>
              <a:effectLst/>
              <a:latin typeface="Aptos" panose="020B0004020202020204" pitchFamily="34" charset="0"/>
              <a:cs typeface="Angsana New" panose="02020603050405020304" pitchFamily="18" charset="-34"/>
            </a:endParaRPr>
          </a:p>
          <a:p>
            <a:pPr marL="342900" lvl="0" indent="-342900">
              <a:buSzPts val="1000"/>
              <a:buFont typeface="Symbol" pitchFamily="2" charset="2"/>
              <a:buChar char=""/>
              <a:tabLst>
                <a:tab pos="457200" algn="l"/>
              </a:tabLst>
            </a:pPr>
            <a:r>
              <a:rPr lang="en-US" sz="1800" u="sng" kern="100" err="1">
                <a:solidFill>
                  <a:srgbClr val="467886"/>
                </a:solidFill>
                <a:effectLst/>
                <a:latin typeface="Aptos" panose="020B0004020202020204" pitchFamily="34" charset="0"/>
                <a:cs typeface="Angsana New" panose="02020603050405020304" pitchFamily="18" charset="-34"/>
              </a:rPr>
              <a:t>Bangrak</a:t>
            </a:r>
            <a:r>
              <a:rPr lang="en-US" sz="1800" u="sng" kern="100">
                <a:solidFill>
                  <a:srgbClr val="467886"/>
                </a:solidFill>
                <a:effectLst/>
                <a:latin typeface="Aptos" panose="020B0004020202020204" pitchFamily="34" charset="0"/>
                <a:cs typeface="Angsana New" panose="02020603050405020304" pitchFamily="18" charset="-34"/>
              </a:rPr>
              <a:t> (BTS </a:t>
            </a:r>
            <a:r>
              <a:rPr lang="en-US" b="0" i="0">
                <a:solidFill>
                  <a:srgbClr val="FFFFFF"/>
                </a:solidFill>
                <a:effectLst/>
                <a:latin typeface="Google Sans"/>
              </a:rPr>
              <a:t>Chong </a:t>
            </a:r>
            <a:r>
              <a:rPr lang="en-US" b="0" i="0" err="1">
                <a:solidFill>
                  <a:srgbClr val="FFFFFF"/>
                </a:solidFill>
                <a:effectLst/>
                <a:latin typeface="Google Sans"/>
              </a:rPr>
              <a:t>Nonsi</a:t>
            </a:r>
            <a:r>
              <a:rPr lang="en-US" b="0" i="0">
                <a:solidFill>
                  <a:srgbClr val="FFFFFF"/>
                </a:solidFill>
                <a:effectLst/>
                <a:latin typeface="Google Sans"/>
              </a:rPr>
              <a:t>, Sanit Louse</a:t>
            </a:r>
            <a:r>
              <a:rPr lang="en-US" b="1" i="0">
                <a:solidFill>
                  <a:srgbClr val="E8E8E8"/>
                </a:solidFill>
                <a:effectLst/>
                <a:latin typeface="Google Sans"/>
              </a:rPr>
              <a:t> </a:t>
            </a:r>
            <a:r>
              <a:rPr lang="en-US" b="1" i="0" err="1">
                <a:solidFill>
                  <a:srgbClr val="E8E8E8"/>
                </a:solidFill>
                <a:effectLst/>
                <a:latin typeface="Google Sans"/>
              </a:rPr>
              <a:t>Surasak</a:t>
            </a:r>
            <a:r>
              <a:rPr lang="th-TH" b="1" i="0">
                <a:solidFill>
                  <a:srgbClr val="E8E8E8"/>
                </a:solidFill>
                <a:effectLst/>
                <a:latin typeface="Google Sans"/>
              </a:rPr>
              <a:t> </a:t>
            </a:r>
            <a:r>
              <a:rPr lang="en-US" b="1" i="0" err="1">
                <a:solidFill>
                  <a:srgbClr val="E8E8E8"/>
                </a:solidFill>
                <a:effectLst/>
                <a:latin typeface="Google Sans"/>
              </a:rPr>
              <a:t>saladaeng</a:t>
            </a:r>
            <a:r>
              <a:rPr lang="en-US" b="0" i="0">
                <a:solidFill>
                  <a:srgbClr val="FFFFFF"/>
                </a:solidFill>
                <a:effectLst/>
                <a:latin typeface="Google Sans"/>
              </a:rPr>
              <a:t>) office area</a:t>
            </a:r>
            <a:endParaRPr lang="th-TH" b="0" i="0">
              <a:solidFill>
                <a:srgbClr val="FFFFFF"/>
              </a:solidFill>
              <a:effectLst/>
              <a:latin typeface="Google Sans"/>
            </a:endParaRPr>
          </a:p>
          <a:p>
            <a:pPr marL="342900" marR="0" lvl="0" indent="-342900" algn="l" defTabSz="914400" rtl="0" eaLnBrk="1" fontAlgn="auto" latinLnBrk="0" hangingPunct="1">
              <a:lnSpc>
                <a:spcPct val="100000"/>
              </a:lnSpc>
              <a:spcBef>
                <a:spcPts val="0"/>
              </a:spcBef>
              <a:spcAft>
                <a:spcPts val="0"/>
              </a:spcAft>
              <a:buClrTx/>
              <a:buSzPts val="1000"/>
              <a:buFont typeface="Symbol" pitchFamily="2" charset="2"/>
              <a:buChar char=""/>
              <a:tabLst>
                <a:tab pos="457200" algn="l"/>
              </a:tabLst>
              <a:defRPr/>
            </a:pPr>
            <a:r>
              <a:rPr lang="en-US">
                <a:latin typeface="+mj-lt"/>
              </a:rPr>
              <a:t>Sathon(</a:t>
            </a:r>
            <a:r>
              <a:rPr lang="en-US" b="1" i="0">
                <a:solidFill>
                  <a:srgbClr val="E8E8E8"/>
                </a:solidFill>
                <a:effectLst/>
                <a:latin typeface="Google Sans"/>
              </a:rPr>
              <a:t>S5 </a:t>
            </a:r>
            <a:r>
              <a:rPr lang="en-US" b="1" i="0" err="1">
                <a:solidFill>
                  <a:srgbClr val="E8E8E8"/>
                </a:solidFill>
                <a:effectLst/>
                <a:latin typeface="Google Sans"/>
              </a:rPr>
              <a:t>Surasak</a:t>
            </a:r>
            <a:r>
              <a:rPr lang="en-US">
                <a:latin typeface="+mj-lt"/>
              </a:rPr>
              <a:t>)</a:t>
            </a:r>
            <a:endParaRPr lang="th-TH"/>
          </a:p>
          <a:p>
            <a:pPr marL="342900" lvl="0" indent="-342900">
              <a:buSzPts val="1000"/>
              <a:buFont typeface="Symbol" pitchFamily="2" charset="2"/>
              <a:buChar char=""/>
              <a:tabLst>
                <a:tab pos="457200" algn="l"/>
              </a:tabLst>
            </a:pPr>
            <a:endParaRPr lang="en-US" b="0" i="0">
              <a:solidFill>
                <a:srgbClr val="FFFFFF"/>
              </a:solidFill>
              <a:effectLst/>
              <a:latin typeface="Google Sans"/>
            </a:endParaRPr>
          </a:p>
          <a:p>
            <a:pPr marL="342900" lvl="0" indent="-342900">
              <a:buSzPts val="1000"/>
              <a:buFont typeface="Symbol" pitchFamily="2" charset="2"/>
              <a:buChar char=""/>
              <a:tabLst>
                <a:tab pos="457200" algn="l"/>
              </a:tabLst>
            </a:pPr>
            <a:r>
              <a:rPr lang="en-TH"/>
              <a:t>Wattana</a:t>
            </a:r>
            <a:r>
              <a:rPr lang="th-TH"/>
              <a:t> </a:t>
            </a:r>
            <a:r>
              <a:rPr lang="en-US"/>
              <a:t>(BTS Thong Lo, </a:t>
            </a:r>
            <a:r>
              <a:rPr lang="en-US" err="1"/>
              <a:t>Ekkamai</a:t>
            </a:r>
            <a:r>
              <a:rPr lang="en-US"/>
              <a:t> , NANA)</a:t>
            </a:r>
          </a:p>
          <a:p>
            <a:pPr marL="342900" marR="0" lvl="0" indent="-342900" algn="l" defTabSz="914400" rtl="0" eaLnBrk="1" fontAlgn="auto" latinLnBrk="0" hangingPunct="1">
              <a:lnSpc>
                <a:spcPct val="100000"/>
              </a:lnSpc>
              <a:spcBef>
                <a:spcPts val="0"/>
              </a:spcBef>
              <a:spcAft>
                <a:spcPts val="0"/>
              </a:spcAft>
              <a:buClrTx/>
              <a:buSzPts val="1000"/>
              <a:buFont typeface="Symbol" pitchFamily="2" charset="2"/>
              <a:buChar char=""/>
              <a:tabLst>
                <a:tab pos="457200" algn="l"/>
              </a:tabLst>
              <a:defRPr/>
            </a:pPr>
            <a:r>
              <a:rPr lang="en-US">
                <a:latin typeface="+mj-lt"/>
              </a:rPr>
              <a:t>Khlong </a:t>
            </a:r>
            <a:r>
              <a:rPr lang="en-US" err="1">
                <a:latin typeface="+mj-lt"/>
              </a:rPr>
              <a:t>toei</a:t>
            </a:r>
            <a:r>
              <a:rPr lang="th-TH">
                <a:latin typeface="+mj-lt"/>
              </a:rPr>
              <a:t> </a:t>
            </a:r>
            <a:r>
              <a:rPr lang="en-US">
                <a:latin typeface="+mj-lt"/>
              </a:rPr>
              <a:t>(BTS </a:t>
            </a:r>
            <a:r>
              <a:rPr lang="en-US" err="1">
                <a:latin typeface="+mj-lt"/>
              </a:rPr>
              <a:t>Phrom</a:t>
            </a:r>
            <a:r>
              <a:rPr lang="en-US">
                <a:latin typeface="+mj-lt"/>
              </a:rPr>
              <a:t> Phong , ASOK, </a:t>
            </a:r>
            <a:r>
              <a:rPr lang="en-US" err="1">
                <a:latin typeface="+mj-lt"/>
              </a:rPr>
              <a:t>Phrakhanong</a:t>
            </a:r>
            <a:r>
              <a:rPr lang="th-TH">
                <a:latin typeface="+mj-lt"/>
              </a:rPr>
              <a:t> </a:t>
            </a:r>
            <a:r>
              <a:rPr lang="en-US">
                <a:latin typeface="+mj-lt"/>
              </a:rPr>
              <a:t>, BTS </a:t>
            </a:r>
            <a:r>
              <a:rPr lang="en-US" err="1">
                <a:latin typeface="+mj-lt"/>
              </a:rPr>
              <a:t>Onnut</a:t>
            </a:r>
            <a:r>
              <a:rPr lang="en-US">
                <a:latin typeface="+mj-lt"/>
              </a:rPr>
              <a:t>)</a:t>
            </a:r>
          </a:p>
          <a:p>
            <a:pPr marL="342900" lvl="0" indent="-342900">
              <a:buSzPts val="1000"/>
              <a:buFont typeface="Symbol" pitchFamily="2" charset="2"/>
              <a:buChar char=""/>
              <a:tabLst>
                <a:tab pos="457200" algn="l"/>
              </a:tabLst>
            </a:pPr>
            <a:endParaRPr lang="th-TH"/>
          </a:p>
          <a:p>
            <a:pPr marL="342900" lvl="0" indent="-342900">
              <a:buSzPts val="1000"/>
              <a:buFont typeface="Symbol" pitchFamily="2" charset="2"/>
              <a:buChar char=""/>
              <a:tabLst>
                <a:tab pos="457200" algn="l"/>
              </a:tabLst>
            </a:pPr>
            <a:endParaRPr lang="en-TH"/>
          </a:p>
        </p:txBody>
      </p:sp>
      <p:sp>
        <p:nvSpPr>
          <p:cNvPr id="4" name="Slide Number Placeholder 3"/>
          <p:cNvSpPr>
            <a:spLocks noGrp="1"/>
          </p:cNvSpPr>
          <p:nvPr>
            <p:ph type="sldNum" sz="quarter" idx="5"/>
          </p:nvPr>
        </p:nvSpPr>
        <p:spPr/>
        <p:txBody>
          <a:bodyPr/>
          <a:lstStyle/>
          <a:p>
            <a:fld id="{3F9556FE-64B3-419F-BDC2-FE66E2116B25}" type="slidenum">
              <a:rPr lang="en-TH" smtClean="0"/>
              <a:t>12</a:t>
            </a:fld>
            <a:endParaRPr lang="en-TH"/>
          </a:p>
        </p:txBody>
      </p:sp>
    </p:spTree>
    <p:extLst>
      <p:ext uri="{BB962C8B-B14F-4D97-AF65-F5344CB8AC3E}">
        <p14:creationId xmlns:p14="http://schemas.microsoft.com/office/powerpoint/2010/main" val="4263847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www.area.co.th</a:t>
            </a:r>
            <a:r>
              <a:rPr lang="en-US"/>
              <a:t>/t/67#:~:text=%E0%B8%9C%E0%B8%A5%E0%B8%81%E0%B8%B2%E0%B8%A3%E0%B8%A8%E0%B8%B6%E0%B8%81%E0%B8%A9%E0%B8%B2%E0%B8%9E%E0%B8%9A%E0%B8%A7%E0%B9%88%E0%B8%B2,%E0%B9%81%E0%B8%95%E0%B8%81%E0%B8%95%E0%B9%88%E0%B8%B2%E0%B8%87%E0%B8%81%E0%B8%B1%E0%B8%99%E0%B8%97%E0%B8%B5%E0%B9%88%2088%25</a:t>
            </a:r>
            <a:endParaRPr lang="th-TH"/>
          </a:p>
          <a:p>
            <a:endParaRPr lang="en-US"/>
          </a:p>
          <a:p>
            <a:endParaRPr lang="en-US"/>
          </a:p>
          <a:p>
            <a:endParaRPr lang="en-US"/>
          </a:p>
          <a:p>
            <a:r>
              <a:rPr lang="en-US"/>
              <a:t>1999-2009 (B.E. 2542-2552) land prices near the BTS increased by 239% of the competitive area again by only 151%, resulting in a difference of... 88%.</a:t>
            </a:r>
          </a:p>
          <a:p>
            <a:endParaRPr lang="th-TH"/>
          </a:p>
          <a:p>
            <a:endParaRPr lang="en-TH"/>
          </a:p>
        </p:txBody>
      </p:sp>
      <p:sp>
        <p:nvSpPr>
          <p:cNvPr id="4" name="Slide Number Placeholder 3"/>
          <p:cNvSpPr>
            <a:spLocks noGrp="1"/>
          </p:cNvSpPr>
          <p:nvPr>
            <p:ph type="sldNum" sz="quarter" idx="5"/>
          </p:nvPr>
        </p:nvSpPr>
        <p:spPr/>
        <p:txBody>
          <a:bodyPr/>
          <a:lstStyle/>
          <a:p>
            <a:fld id="{3F9556FE-64B3-419F-BDC2-FE66E2116B25}" type="slidenum">
              <a:rPr lang="en-TH" smtClean="0"/>
              <a:t>13</a:t>
            </a:fld>
            <a:endParaRPr lang="en-TH"/>
          </a:p>
        </p:txBody>
      </p:sp>
    </p:spTree>
    <p:extLst>
      <p:ext uri="{BB962C8B-B14F-4D97-AF65-F5344CB8AC3E}">
        <p14:creationId xmlns:p14="http://schemas.microsoft.com/office/powerpoint/2010/main" val="155754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a:t>Go to  the public transportation </a:t>
            </a:r>
          </a:p>
          <a:p>
            <a:endParaRPr lang="en-TH"/>
          </a:p>
        </p:txBody>
      </p:sp>
      <p:sp>
        <p:nvSpPr>
          <p:cNvPr id="4" name="Slide Number Placeholder 3"/>
          <p:cNvSpPr>
            <a:spLocks noGrp="1"/>
          </p:cNvSpPr>
          <p:nvPr>
            <p:ph type="sldNum" sz="quarter" idx="5"/>
          </p:nvPr>
        </p:nvSpPr>
        <p:spPr/>
        <p:txBody>
          <a:bodyPr/>
          <a:lstStyle/>
          <a:p>
            <a:fld id="{3F9556FE-64B3-419F-BDC2-FE66E2116B25}" type="slidenum">
              <a:rPr lang="en-TH" smtClean="0"/>
              <a:t>14</a:t>
            </a:fld>
            <a:endParaRPr lang="en-TH"/>
          </a:p>
        </p:txBody>
      </p:sp>
    </p:spTree>
    <p:extLst>
      <p:ext uri="{BB962C8B-B14F-4D97-AF65-F5344CB8AC3E}">
        <p14:creationId xmlns:p14="http://schemas.microsoft.com/office/powerpoint/2010/main" val="2193160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Khlong Toei  - MRT Khlong Toei</a:t>
            </a:r>
          </a:p>
          <a:p>
            <a:r>
              <a:rPr lang="en-TH"/>
              <a:t>Wattana – MRT Sukhumvit</a:t>
            </a:r>
          </a:p>
          <a:p>
            <a:r>
              <a:rPr lang="en-TH"/>
              <a:t>Phaya Thai –</a:t>
            </a:r>
            <a:endParaRPr lang="en-US"/>
          </a:p>
        </p:txBody>
      </p:sp>
      <p:sp>
        <p:nvSpPr>
          <p:cNvPr id="4" name="Slide Number Placeholder 3"/>
          <p:cNvSpPr>
            <a:spLocks noGrp="1"/>
          </p:cNvSpPr>
          <p:nvPr>
            <p:ph type="sldNum" sz="quarter" idx="5"/>
          </p:nvPr>
        </p:nvSpPr>
        <p:spPr/>
        <p:txBody>
          <a:bodyPr/>
          <a:lstStyle/>
          <a:p>
            <a:fld id="{3F9556FE-64B3-419F-BDC2-FE66E2116B25}" type="slidenum">
              <a:rPr lang="en-TH" smtClean="0"/>
              <a:t>15</a:t>
            </a:fld>
            <a:endParaRPr lang="en-TH"/>
          </a:p>
        </p:txBody>
      </p:sp>
    </p:spTree>
    <p:extLst>
      <p:ext uri="{BB962C8B-B14F-4D97-AF65-F5344CB8AC3E}">
        <p14:creationId xmlns:p14="http://schemas.microsoft.com/office/powerpoint/2010/main" val="570461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Central location (e.g.  </a:t>
            </a:r>
            <a:r>
              <a:rPr lang="en-US" err="1"/>
              <a:t>Pathumwan</a:t>
            </a:r>
            <a:r>
              <a:rPr lang="en-US"/>
              <a:t>), </a:t>
            </a:r>
            <a:r>
              <a:rPr lang="en-US" err="1"/>
              <a:t>Sukumvit</a:t>
            </a:r>
            <a:r>
              <a:rPr lang="en-US"/>
              <a:t> Line (e.g. </a:t>
            </a:r>
            <a:r>
              <a:rPr lang="en-US" err="1"/>
              <a:t>Onnut</a:t>
            </a:r>
            <a:r>
              <a:rPr lang="en-US"/>
              <a:t>, </a:t>
            </a:r>
            <a:r>
              <a:rPr lang="en-US" err="1"/>
              <a:t>PhromProng</a:t>
            </a:r>
            <a:r>
              <a:rPr lang="en-US"/>
              <a:t>). Larger spaces cost more in Bangkok, family sized homes reach up to 10 million. There are the pricing trends that will continue with the city of Bangkok's economic growth, demand for space, and population. Other factors can influence housing prices as well, especially other transportation methods such as the MRT and the airport rail link. However, these facilities are also relatively located in prime areas. All in all, all these factors have one thing in common …"Prime Areas". Intuitively shopping centers, bust stops, groceries... offices, even the best schools, would be located in 'Prime areas". Thus, the old saying still holds true to today "Location, location, location". </a:t>
            </a:r>
          </a:p>
        </p:txBody>
      </p:sp>
      <p:sp>
        <p:nvSpPr>
          <p:cNvPr id="4" name="Slide Number Placeholder 3"/>
          <p:cNvSpPr>
            <a:spLocks noGrp="1"/>
          </p:cNvSpPr>
          <p:nvPr>
            <p:ph type="sldNum" sz="quarter" idx="5"/>
          </p:nvPr>
        </p:nvSpPr>
        <p:spPr/>
        <p:txBody>
          <a:bodyPr/>
          <a:lstStyle/>
          <a:p>
            <a:fld id="{3F9556FE-64B3-419F-BDC2-FE66E2116B25}" type="slidenum">
              <a:rPr lang="en-US"/>
              <a:t>16</a:t>
            </a:fld>
            <a:endParaRPr lang="en-US"/>
          </a:p>
        </p:txBody>
      </p:sp>
    </p:spTree>
    <p:extLst>
      <p:ext uri="{BB962C8B-B14F-4D97-AF65-F5344CB8AC3E}">
        <p14:creationId xmlns:p14="http://schemas.microsoft.com/office/powerpoint/2010/main" val="2000205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a:t>Don’t wait to buy real estate buy real estate and wait</a:t>
            </a:r>
          </a:p>
        </p:txBody>
      </p:sp>
      <p:sp>
        <p:nvSpPr>
          <p:cNvPr id="4" name="Slide Number Placeholder 3"/>
          <p:cNvSpPr>
            <a:spLocks noGrp="1"/>
          </p:cNvSpPr>
          <p:nvPr>
            <p:ph type="sldNum" sz="quarter" idx="5"/>
          </p:nvPr>
        </p:nvSpPr>
        <p:spPr/>
        <p:txBody>
          <a:bodyPr/>
          <a:lstStyle/>
          <a:p>
            <a:fld id="{3F9556FE-64B3-419F-BDC2-FE66E2116B25}" type="slidenum">
              <a:rPr lang="en-TH" smtClean="0"/>
              <a:t>17</a:t>
            </a:fld>
            <a:endParaRPr lang="en-TH"/>
          </a:p>
        </p:txBody>
      </p:sp>
    </p:spTree>
    <p:extLst>
      <p:ext uri="{BB962C8B-B14F-4D97-AF65-F5344CB8AC3E}">
        <p14:creationId xmlns:p14="http://schemas.microsoft.com/office/powerpoint/2010/main" val="1156508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a:p>
        </p:txBody>
      </p:sp>
      <p:sp>
        <p:nvSpPr>
          <p:cNvPr id="4" name="Slide Number Placeholder 3"/>
          <p:cNvSpPr>
            <a:spLocks noGrp="1"/>
          </p:cNvSpPr>
          <p:nvPr>
            <p:ph type="sldNum" sz="quarter" idx="5"/>
          </p:nvPr>
        </p:nvSpPr>
        <p:spPr/>
        <p:txBody>
          <a:bodyPr/>
          <a:lstStyle/>
          <a:p>
            <a:fld id="{3F9556FE-64B3-419F-BDC2-FE66E2116B25}" type="slidenum">
              <a:rPr lang="en-TH" smtClean="0"/>
              <a:t>19</a:t>
            </a:fld>
            <a:endParaRPr lang="en-TH"/>
          </a:p>
        </p:txBody>
      </p:sp>
    </p:spTree>
    <p:extLst>
      <p:ext uri="{BB962C8B-B14F-4D97-AF65-F5344CB8AC3E}">
        <p14:creationId xmlns:p14="http://schemas.microsoft.com/office/powerpoint/2010/main" val="3474187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a:t>Go to  the public transportation </a:t>
            </a:r>
          </a:p>
          <a:p>
            <a:endParaRPr lang="en-TH"/>
          </a:p>
        </p:txBody>
      </p:sp>
      <p:sp>
        <p:nvSpPr>
          <p:cNvPr id="4" name="Slide Number Placeholder 3"/>
          <p:cNvSpPr>
            <a:spLocks noGrp="1"/>
          </p:cNvSpPr>
          <p:nvPr>
            <p:ph type="sldNum" sz="quarter" idx="5"/>
          </p:nvPr>
        </p:nvSpPr>
        <p:spPr/>
        <p:txBody>
          <a:bodyPr/>
          <a:lstStyle/>
          <a:p>
            <a:fld id="{3F9556FE-64B3-419F-BDC2-FE66E2116B25}" type="slidenum">
              <a:rPr lang="en-TH" smtClean="0"/>
              <a:t>20</a:t>
            </a:fld>
            <a:endParaRPr lang="en-TH"/>
          </a:p>
        </p:txBody>
      </p:sp>
    </p:spTree>
    <p:extLst>
      <p:ext uri="{BB962C8B-B14F-4D97-AF65-F5344CB8AC3E}">
        <p14:creationId xmlns:p14="http://schemas.microsoft.com/office/powerpoint/2010/main" val="405705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Our problem statement is: "Which important factors and market conditions have the greatest impact on residential property selling prices across Bangkok's districts in 2023-2024, focusing on condominiums, townhouses, and single-family homes"</a:t>
            </a:r>
          </a:p>
        </p:txBody>
      </p:sp>
      <p:sp>
        <p:nvSpPr>
          <p:cNvPr id="4" name="Slide Number Placeholder 3"/>
          <p:cNvSpPr>
            <a:spLocks noGrp="1"/>
          </p:cNvSpPr>
          <p:nvPr>
            <p:ph type="sldNum" sz="quarter" idx="5"/>
          </p:nvPr>
        </p:nvSpPr>
        <p:spPr/>
        <p:txBody>
          <a:bodyPr/>
          <a:lstStyle/>
          <a:p>
            <a:fld id="{3F9556FE-64B3-419F-BDC2-FE66E2116B25}" type="slidenum">
              <a:rPr lang="en-US"/>
              <a:t>2</a:t>
            </a:fld>
            <a:endParaRPr lang="en-US"/>
          </a:p>
        </p:txBody>
      </p:sp>
    </p:spTree>
    <p:extLst>
      <p:ext uri="{BB962C8B-B14F-4D97-AF65-F5344CB8AC3E}">
        <p14:creationId xmlns:p14="http://schemas.microsoft.com/office/powerpoint/2010/main" val="710402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 will direct you to the most important factors for real-estate investing. </a:t>
            </a:r>
            <a:r>
              <a:rPr lang="en-US"/>
              <a:t>What should you prioritize to get the best value for money as well as thinking of the future? There are many elements that contribute to a wise investment decisions. </a:t>
            </a:r>
            <a:r>
              <a:rPr lang="en-US" err="1"/>
              <a:t>OUr</a:t>
            </a:r>
            <a:r>
              <a:rPr lang="en-US"/>
              <a:t> goal is to provide a recommendation to do so for new and seasoned homebuyers such as yourselves. </a:t>
            </a:r>
          </a:p>
          <a:p>
            <a:endParaRPr lang="en-TH">
              <a:ea typeface="Calibri"/>
              <a:cs typeface="Calibri"/>
            </a:endParaRPr>
          </a:p>
        </p:txBody>
      </p:sp>
      <p:sp>
        <p:nvSpPr>
          <p:cNvPr id="4" name="Slide Number Placeholder 3"/>
          <p:cNvSpPr>
            <a:spLocks noGrp="1"/>
          </p:cNvSpPr>
          <p:nvPr>
            <p:ph type="sldNum" sz="quarter" idx="5"/>
          </p:nvPr>
        </p:nvSpPr>
        <p:spPr/>
        <p:txBody>
          <a:bodyPr/>
          <a:lstStyle/>
          <a:p>
            <a:fld id="{3F9556FE-64B3-419F-BDC2-FE66E2116B25}" type="slidenum">
              <a:rPr lang="en-TH" smtClean="0"/>
              <a:t>3</a:t>
            </a:fld>
            <a:endParaRPr lang="en-TH"/>
          </a:p>
        </p:txBody>
      </p:sp>
    </p:spTree>
    <p:extLst>
      <p:ext uri="{BB962C8B-B14F-4D97-AF65-F5344CB8AC3E}">
        <p14:creationId xmlns:p14="http://schemas.microsoft.com/office/powerpoint/2010/main" val="861563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a:t>Different buyers will always prefer different factors. However, the most attractive features would help sell the property as these would have a good correlation to the house’s price, hence these strong indicators of house prices should be considered during your decision-making. </a:t>
            </a:r>
          </a:p>
          <a:p>
            <a:pPr>
              <a:lnSpc>
                <a:spcPct val="107000"/>
              </a:lnSpc>
              <a:spcAft>
                <a:spcPts val="800"/>
              </a:spcAft>
            </a:pPr>
            <a:endParaRPr lang="en-US"/>
          </a:p>
          <a:p>
            <a:pPr>
              <a:lnSpc>
                <a:spcPct val="107000"/>
              </a:lnSpc>
              <a:spcAft>
                <a:spcPts val="800"/>
              </a:spcAft>
            </a:pPr>
            <a:r>
              <a:rPr lang="en-US" b="1"/>
              <a:t>Features</a:t>
            </a:r>
            <a:r>
              <a:rPr lang="en-US"/>
              <a:t> are simply the physical characteristics of the property, such as...1. location requirements (which province? which district?), 3. about the property itself such as the type of property from condominiums, detached houses, and townhouses, age... 3. If choosing a high-rise building such as a condominiums, which floors provide the best pricings? Remember, the number one factor is off course, PRICE of the property. </a:t>
            </a:r>
            <a:endParaRPr lang="en-US">
              <a:ea typeface="Calibri"/>
              <a:cs typeface="Calibri"/>
            </a:endParaRPr>
          </a:p>
          <a:p>
            <a:pPr>
              <a:lnSpc>
                <a:spcPct val="107000"/>
              </a:lnSpc>
              <a:spcAft>
                <a:spcPts val="800"/>
              </a:spcAft>
            </a:pPr>
            <a:endParaRPr lang="en-US">
              <a:cs typeface="Calibri" panose="020F0502020204030204"/>
            </a:endParaRPr>
          </a:p>
          <a:p>
            <a:pPr marL="171450" indent="-171450">
              <a:lnSpc>
                <a:spcPct val="110000"/>
              </a:lnSpc>
              <a:spcBef>
                <a:spcPts val="1200"/>
              </a:spcBef>
              <a:spcAft>
                <a:spcPts val="200"/>
              </a:spcAft>
              <a:buFont typeface="Arial,Sans-Serif"/>
              <a:buChar char="•"/>
            </a:pPr>
            <a:r>
              <a:rPr lang="en-US" b="1"/>
              <a:t>Province: </a:t>
            </a:r>
            <a:r>
              <a:rPr lang="en-US"/>
              <a:t>Bangkok, Nonthaburi, Samut </a:t>
            </a:r>
            <a:r>
              <a:rPr lang="en-US" err="1"/>
              <a:t>Prakarn</a:t>
            </a:r>
            <a:r>
              <a:rPr lang="en-US"/>
              <a:t> </a:t>
            </a:r>
            <a:r>
              <a:rPr lang="en-US" err="1"/>
              <a:t>Districe</a:t>
            </a:r>
            <a:r>
              <a:rPr lang="en-US"/>
              <a:t> </a:t>
            </a:r>
            <a:endParaRPr lang="en-US" b="1"/>
          </a:p>
          <a:p>
            <a:pPr marL="171450" indent="-171450">
              <a:lnSpc>
                <a:spcPct val="110000"/>
              </a:lnSpc>
              <a:spcBef>
                <a:spcPts val="1200"/>
              </a:spcBef>
              <a:spcAft>
                <a:spcPts val="200"/>
              </a:spcAft>
              <a:buFont typeface="Arial,Sans-Serif"/>
              <a:buChar char="•"/>
            </a:pPr>
            <a:r>
              <a:rPr lang="en-US" b="1"/>
              <a:t>Property Type : </a:t>
            </a:r>
            <a:r>
              <a:rPr lang="en-US"/>
              <a:t>Condo, Detached House, Townhouse</a:t>
            </a:r>
            <a:endParaRPr lang="en-US">
              <a:cs typeface="Calibri"/>
            </a:endParaRPr>
          </a:p>
          <a:p>
            <a:pPr marL="171450" indent="-171450">
              <a:lnSpc>
                <a:spcPct val="110000"/>
              </a:lnSpc>
              <a:spcBef>
                <a:spcPts val="1200"/>
              </a:spcBef>
              <a:spcAft>
                <a:spcPts val="200"/>
              </a:spcAft>
              <a:buFont typeface="Arial,Sans-Serif"/>
              <a:buChar char="•"/>
            </a:pPr>
            <a:r>
              <a:rPr lang="en-US" b="1"/>
              <a:t>Nearby Mass Public Transportation : </a:t>
            </a:r>
            <a:r>
              <a:rPr lang="en-US"/>
              <a:t>Is it nearby a BTS (), MRT (), or any other public transport such as the ARL (Airport Rail Link) ?</a:t>
            </a:r>
            <a:endParaRPr lang="en-US">
              <a:cs typeface="Calibri"/>
            </a:endParaRPr>
          </a:p>
          <a:p>
            <a:pPr marL="171450" indent="-171450">
              <a:lnSpc>
                <a:spcPct val="110000"/>
              </a:lnSpc>
              <a:spcBef>
                <a:spcPts val="1200"/>
              </a:spcBef>
              <a:spcAft>
                <a:spcPts val="200"/>
              </a:spcAft>
              <a:buFont typeface="Arial,Sans-Serif"/>
              <a:buChar char="•"/>
            </a:pPr>
            <a:r>
              <a:rPr lang="en-US" b="1"/>
              <a:t>Floor Level : </a:t>
            </a:r>
            <a:r>
              <a:rPr lang="en-US"/>
              <a:t>Low &lt; 8 floors, medium &lt; 100 units, high &gt; 100 units</a:t>
            </a:r>
            <a:endParaRPr lang="en-US">
              <a:cs typeface="Calibri"/>
            </a:endParaRPr>
          </a:p>
          <a:p>
            <a:pPr marL="171450" indent="-171450">
              <a:lnSpc>
                <a:spcPct val="110000"/>
              </a:lnSpc>
              <a:spcBef>
                <a:spcPts val="1200"/>
              </a:spcBef>
              <a:spcAft>
                <a:spcPts val="200"/>
              </a:spcAft>
              <a:buFont typeface="Arial,Sans-Serif"/>
              <a:buChar char="•"/>
            </a:pPr>
            <a:r>
              <a:rPr lang="en-US" b="1"/>
              <a:t>Facilities : </a:t>
            </a:r>
            <a:r>
              <a:rPr lang="en-US"/>
              <a:t>The more the better? Swimming pools, sauna, spas?</a:t>
            </a:r>
            <a:endParaRPr lang="en-US">
              <a:cs typeface="Calibri"/>
            </a:endParaRPr>
          </a:p>
          <a:p>
            <a:pPr marL="171450" indent="-171450">
              <a:lnSpc>
                <a:spcPct val="110000"/>
              </a:lnSpc>
              <a:spcBef>
                <a:spcPts val="1200"/>
              </a:spcBef>
              <a:spcAft>
                <a:spcPts val="200"/>
              </a:spcAft>
              <a:buFont typeface="Arial,Sans-Serif"/>
              <a:buChar char="•"/>
            </a:pPr>
            <a:r>
              <a:rPr lang="en-US" b="1"/>
              <a:t>Carparks : </a:t>
            </a:r>
            <a:r>
              <a:rPr lang="en-US"/>
              <a:t>Is there a car park available? Yes / No</a:t>
            </a:r>
            <a:endParaRPr lang="en-US">
              <a:cs typeface="Calibri"/>
            </a:endParaRPr>
          </a:p>
          <a:p>
            <a:pPr marL="171450" indent="-171450">
              <a:lnSpc>
                <a:spcPct val="110000"/>
              </a:lnSpc>
              <a:spcBef>
                <a:spcPts val="1200"/>
              </a:spcBef>
              <a:spcAft>
                <a:spcPts val="200"/>
              </a:spcAft>
              <a:buFont typeface="Arial,Sans-Serif"/>
              <a:buChar char="•"/>
            </a:pPr>
            <a:r>
              <a:rPr lang="en-US" b="1"/>
              <a:t>Number of nearby : </a:t>
            </a:r>
            <a:r>
              <a:rPr lang="en-US"/>
              <a:t>buses, shops, supermarkets</a:t>
            </a:r>
            <a:endParaRPr lang="en-US">
              <a:cs typeface="Calibri"/>
            </a:endParaRPr>
          </a:p>
        </p:txBody>
      </p:sp>
      <p:sp>
        <p:nvSpPr>
          <p:cNvPr id="4" name="Slide Number Placeholder 3"/>
          <p:cNvSpPr>
            <a:spLocks noGrp="1"/>
          </p:cNvSpPr>
          <p:nvPr>
            <p:ph type="sldNum" sz="quarter" idx="5"/>
          </p:nvPr>
        </p:nvSpPr>
        <p:spPr/>
        <p:txBody>
          <a:bodyPr/>
          <a:lstStyle/>
          <a:p>
            <a:fld id="{3F9556FE-64B3-419F-BDC2-FE66E2116B25}" type="slidenum">
              <a:t>4</a:t>
            </a:fld>
            <a:endParaRPr lang="en-US"/>
          </a:p>
        </p:txBody>
      </p:sp>
    </p:spTree>
    <p:extLst>
      <p:ext uri="{BB962C8B-B14F-4D97-AF65-F5344CB8AC3E}">
        <p14:creationId xmlns:p14="http://schemas.microsoft.com/office/powerpoint/2010/main" val="188693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a:ea typeface="Calibri"/>
                <a:cs typeface="Calibri"/>
              </a:rPr>
              <a:t>Another important driving factor for property prices in Bangkok is "Public transportation". Traffic is a well-known problem for Bangkok, and thus, demand </a:t>
            </a:r>
            <a:r>
              <a:rPr lang="en-TH" err="1">
                <a:ea typeface="Calibri"/>
                <a:cs typeface="Calibri"/>
              </a:rPr>
              <a:t>forplaces</a:t>
            </a:r>
            <a:r>
              <a:rPr lang="en-TH">
                <a:ea typeface="Calibri"/>
                <a:cs typeface="Calibri"/>
              </a:rPr>
              <a:t> with close  proximity to popular transportation modes such as the "BTS, MRT, and the airport link, which connects downtown Bangkok with the airport.</a:t>
            </a:r>
            <a:endParaRPr lang="en-TH"/>
          </a:p>
        </p:txBody>
      </p:sp>
      <p:sp>
        <p:nvSpPr>
          <p:cNvPr id="4" name="Slide Number Placeholder 3"/>
          <p:cNvSpPr>
            <a:spLocks noGrp="1"/>
          </p:cNvSpPr>
          <p:nvPr>
            <p:ph type="sldNum" sz="quarter" idx="5"/>
          </p:nvPr>
        </p:nvSpPr>
        <p:spPr/>
        <p:txBody>
          <a:bodyPr/>
          <a:lstStyle/>
          <a:p>
            <a:fld id="{3F9556FE-64B3-419F-BDC2-FE66E2116B25}" type="slidenum">
              <a:rPr lang="en-TH" smtClean="0"/>
              <a:t>5</a:t>
            </a:fld>
            <a:endParaRPr lang="en-TH"/>
          </a:p>
        </p:txBody>
      </p:sp>
    </p:spTree>
    <p:extLst>
      <p:ext uri="{BB962C8B-B14F-4D97-AF65-F5344CB8AC3E}">
        <p14:creationId xmlns:p14="http://schemas.microsoft.com/office/powerpoint/2010/main" val="2792890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spcBef>
                <a:spcPts val="1200"/>
              </a:spcBef>
              <a:spcAft>
                <a:spcPts val="200"/>
              </a:spcAft>
              <a:buFont typeface="Arial"/>
              <a:buChar char="•"/>
            </a:pPr>
            <a:r>
              <a:rPr lang="en-US">
                <a:ea typeface="Calibri"/>
                <a:cs typeface="Calibri"/>
              </a:rPr>
              <a:t>Back to the purpose of purchase: Do you need a large space? What sort of activities are important to your daily life? In that case, next to price, type, and location, we should also consider....</a:t>
            </a:r>
          </a:p>
          <a:p>
            <a:pPr marL="171450" indent="-171450">
              <a:lnSpc>
                <a:spcPct val="110000"/>
              </a:lnSpc>
              <a:spcBef>
                <a:spcPts val="1200"/>
              </a:spcBef>
              <a:spcAft>
                <a:spcPts val="200"/>
              </a:spcAft>
              <a:buFont typeface="Arial"/>
              <a:buChar char="•"/>
            </a:pPr>
            <a:r>
              <a:rPr lang="en-US" b="1"/>
              <a:t>Number of Beds</a:t>
            </a:r>
            <a:endParaRPr lang="en-US"/>
          </a:p>
          <a:p>
            <a:pPr marL="171450" indent="-171450">
              <a:lnSpc>
                <a:spcPct val="110000"/>
              </a:lnSpc>
              <a:spcBef>
                <a:spcPts val="1200"/>
              </a:spcBef>
              <a:spcAft>
                <a:spcPts val="200"/>
              </a:spcAft>
              <a:buFont typeface="Arial"/>
              <a:buChar char="•"/>
            </a:pPr>
            <a:r>
              <a:rPr lang="en-US" b="1"/>
              <a:t>Number of Baths</a:t>
            </a:r>
            <a:endParaRPr lang="en-US"/>
          </a:p>
          <a:p>
            <a:pPr marL="171450" indent="-171450">
              <a:lnSpc>
                <a:spcPct val="110000"/>
              </a:lnSpc>
              <a:spcBef>
                <a:spcPts val="1200"/>
              </a:spcBef>
              <a:spcAft>
                <a:spcPts val="200"/>
              </a:spcAft>
              <a:buFont typeface="Arial"/>
              <a:buChar char="•"/>
            </a:pPr>
            <a:r>
              <a:rPr lang="en-US" b="1"/>
              <a:t>Meters Squared Area (m2) </a:t>
            </a:r>
            <a:endParaRPr lang="en-US"/>
          </a:p>
        </p:txBody>
      </p:sp>
      <p:sp>
        <p:nvSpPr>
          <p:cNvPr id="4" name="Slide Number Placeholder 3"/>
          <p:cNvSpPr>
            <a:spLocks noGrp="1"/>
          </p:cNvSpPr>
          <p:nvPr>
            <p:ph type="sldNum" sz="quarter" idx="5"/>
          </p:nvPr>
        </p:nvSpPr>
        <p:spPr/>
        <p:txBody>
          <a:bodyPr/>
          <a:lstStyle/>
          <a:p>
            <a:fld id="{3F9556FE-64B3-419F-BDC2-FE66E2116B25}" type="slidenum">
              <a:t>6</a:t>
            </a:fld>
            <a:endParaRPr lang="en-US"/>
          </a:p>
        </p:txBody>
      </p:sp>
    </p:spTree>
    <p:extLst>
      <p:ext uri="{BB962C8B-B14F-4D97-AF65-F5344CB8AC3E}">
        <p14:creationId xmlns:p14="http://schemas.microsoft.com/office/powerpoint/2010/main" val="2687213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sz="1800" b="1">
                <a:latin typeface="Aptos"/>
                <a:ea typeface="Aptos" panose="020B0004020202020204" pitchFamily="34" charset="0"/>
                <a:cs typeface="Angsana New" panose="02020603050405020304" pitchFamily="18" charset="-34"/>
              </a:rPr>
              <a:t>Let's continue to look at property types and their influences on price. On average, detached houses are more expensive compared to condominiums. On the other hand, townhouses are much more affordable than condominiums. (A</a:t>
            </a:r>
            <a:r>
              <a:rPr lang="en-TH" sz="1800" b="1">
                <a:effectLst/>
                <a:latin typeface="Aptos"/>
                <a:ea typeface="Aptos" panose="020B0004020202020204" pitchFamily="34" charset="0"/>
                <a:cs typeface="Angsana New" panose="02020603050405020304" pitchFamily="18" charset="-34"/>
              </a:rPr>
              <a:t> coefficient of 437,530 Bath price suggests that detached houses are generally more expensive</a:t>
            </a:r>
            <a:r>
              <a:rPr lang="en-TH">
                <a:effectLst/>
              </a:rPr>
              <a:t> </a:t>
            </a:r>
          </a:p>
          <a:p>
            <a:r>
              <a:rPr lang="en-TH" sz="1800" b="1">
                <a:effectLst/>
                <a:latin typeface="Aptos"/>
                <a:ea typeface="Aptos" panose="020B0004020202020204" pitchFamily="34" charset="0"/>
                <a:cs typeface="Angsana New" panose="02020603050405020304" pitchFamily="18" charset="-34"/>
              </a:rPr>
              <a:t>A coefficient of −978,815.4 Bath price  indicates that townhouses, on average, are less expensive</a:t>
            </a:r>
            <a:r>
              <a:rPr lang="en-TH">
                <a:effectLst/>
              </a:rPr>
              <a:t> </a:t>
            </a:r>
            <a:r>
              <a:rPr lang="en-TH"/>
              <a:t>) </a:t>
            </a:r>
          </a:p>
          <a:p>
            <a:endParaRPr lang="en-TH">
              <a:ea typeface="Calibri"/>
              <a:cs typeface="Calibri"/>
            </a:endParaRPr>
          </a:p>
          <a:p>
            <a:r>
              <a:rPr lang="en-US" b="0" i="0">
                <a:solidFill>
                  <a:srgbClr val="5A5A5A"/>
                </a:solidFill>
                <a:effectLst/>
                <a:latin typeface="Thongterm-Roman"/>
              </a:rPr>
              <a:t>The majority of condominium developers in the central business district and along mass transit lines is high rise the information from </a:t>
            </a:r>
            <a:r>
              <a:rPr lang="en-US" b="0" i="0" err="1">
                <a:solidFill>
                  <a:srgbClr val="5A5A5A"/>
                </a:solidFill>
                <a:effectLst/>
                <a:latin typeface="Thongterm-Roman"/>
              </a:rPr>
              <a:t>krungsri</a:t>
            </a:r>
            <a:r>
              <a:rPr lang="en-US" b="0" i="0">
                <a:solidFill>
                  <a:srgbClr val="5A5A5A"/>
                </a:solidFill>
                <a:effectLst/>
                <a:latin typeface="Thongterm-Roman"/>
              </a:rPr>
              <a:t> bank</a:t>
            </a:r>
            <a:endParaRPr lang="en-TH">
              <a:ea typeface="Calibri"/>
              <a:cs typeface="Calibri"/>
            </a:endParaRPr>
          </a:p>
        </p:txBody>
      </p:sp>
      <p:sp>
        <p:nvSpPr>
          <p:cNvPr id="4" name="Slide Number Placeholder 3"/>
          <p:cNvSpPr>
            <a:spLocks noGrp="1"/>
          </p:cNvSpPr>
          <p:nvPr>
            <p:ph type="sldNum" sz="quarter" idx="5"/>
          </p:nvPr>
        </p:nvSpPr>
        <p:spPr/>
        <p:txBody>
          <a:bodyPr/>
          <a:lstStyle/>
          <a:p>
            <a:fld id="{3F9556FE-64B3-419F-BDC2-FE66E2116B25}" type="slidenum">
              <a:rPr lang="en-TH" smtClean="0"/>
              <a:t>7</a:t>
            </a:fld>
            <a:endParaRPr lang="en-TH"/>
          </a:p>
        </p:txBody>
      </p:sp>
    </p:spTree>
    <p:extLst>
      <p:ext uri="{BB962C8B-B14F-4D97-AF65-F5344CB8AC3E}">
        <p14:creationId xmlns:p14="http://schemas.microsoft.com/office/powerpoint/2010/main" val="845332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F1F1F"/>
                </a:solidFill>
                <a:effectLst/>
                <a:latin typeface="ElsevierGulliver"/>
              </a:rPr>
              <a:t>Floor level or building classified is an important factor affecting housing price and is also a key to understand the amenity value of landscapes from vertical dimension</a:t>
            </a:r>
          </a:p>
          <a:p>
            <a:r>
              <a:rPr lang="en-US" b="0" i="0">
                <a:solidFill>
                  <a:srgbClr val="1F1F1F"/>
                </a:solidFill>
                <a:effectLst/>
                <a:latin typeface="ElsevierGulliver"/>
              </a:rPr>
              <a:t>Low rise is lowest price when compare with other  classified</a:t>
            </a:r>
          </a:p>
          <a:p>
            <a:r>
              <a:rPr lang="en-US" b="0" i="0">
                <a:solidFill>
                  <a:srgbClr val="1F1F1F"/>
                </a:solidFill>
                <a:effectLst/>
                <a:latin typeface="ElsevierGulliver"/>
              </a:rPr>
              <a:t>Medium rise price is between low and high</a:t>
            </a:r>
          </a:p>
          <a:p>
            <a:r>
              <a:rPr lang="en-US" b="0" i="0">
                <a:solidFill>
                  <a:srgbClr val="1F1F1F"/>
                </a:solidFill>
                <a:effectLst/>
                <a:latin typeface="ElsevierGulliver"/>
              </a:rPr>
              <a:t>High rise is more expensive than low and slightly pricier than </a:t>
            </a:r>
            <a:r>
              <a:rPr lang="en-US" b="0" i="0" err="1">
                <a:solidFill>
                  <a:srgbClr val="1F1F1F"/>
                </a:solidFill>
                <a:effectLst/>
                <a:latin typeface="ElsevierGulliver"/>
              </a:rPr>
              <a:t>meduim</a:t>
            </a:r>
            <a:endParaRPr lang="en-TH"/>
          </a:p>
        </p:txBody>
      </p:sp>
      <p:sp>
        <p:nvSpPr>
          <p:cNvPr id="4" name="Slide Number Placeholder 3"/>
          <p:cNvSpPr>
            <a:spLocks noGrp="1"/>
          </p:cNvSpPr>
          <p:nvPr>
            <p:ph type="sldNum" sz="quarter" idx="5"/>
          </p:nvPr>
        </p:nvSpPr>
        <p:spPr/>
        <p:txBody>
          <a:bodyPr/>
          <a:lstStyle/>
          <a:p>
            <a:fld id="{3F9556FE-64B3-419F-BDC2-FE66E2116B25}" type="slidenum">
              <a:rPr lang="en-TH" smtClean="0"/>
              <a:t>8</a:t>
            </a:fld>
            <a:endParaRPr lang="en-TH"/>
          </a:p>
        </p:txBody>
      </p:sp>
    </p:spTree>
    <p:extLst>
      <p:ext uri="{BB962C8B-B14F-4D97-AF65-F5344CB8AC3E}">
        <p14:creationId xmlns:p14="http://schemas.microsoft.com/office/powerpoint/2010/main" val="2284712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a:t>Our dataset contains housing information for Bangkok, Nonthaburi, and Samut </a:t>
            </a:r>
            <a:r>
              <a:rPr lang="en-TH" err="1"/>
              <a:t>Prakarn</a:t>
            </a:r>
            <a:r>
              <a:rPr lang="en-TH"/>
              <a:t>. The majority is located in Bangkok. Typically, both Samut </a:t>
            </a:r>
            <a:r>
              <a:rPr lang="en-TH" err="1"/>
              <a:t>Prakarn</a:t>
            </a:r>
            <a:r>
              <a:rPr lang="en-TH"/>
              <a:t> and Nonthaburi fare lower than Bangkok in terms of pricing, by a staggering 1.3  and 1.1  million Baht respectively.( </a:t>
            </a:r>
            <a:r>
              <a:rPr lang="en-US"/>
              <a:t>If comparing similar properties)</a:t>
            </a:r>
            <a:endParaRPr lang="en-TH"/>
          </a:p>
        </p:txBody>
      </p:sp>
      <p:sp>
        <p:nvSpPr>
          <p:cNvPr id="4" name="Slide Number Placeholder 3"/>
          <p:cNvSpPr>
            <a:spLocks noGrp="1"/>
          </p:cNvSpPr>
          <p:nvPr>
            <p:ph type="sldNum" sz="quarter" idx="5"/>
          </p:nvPr>
        </p:nvSpPr>
        <p:spPr/>
        <p:txBody>
          <a:bodyPr/>
          <a:lstStyle/>
          <a:p>
            <a:fld id="{3F9556FE-64B3-419F-BDC2-FE66E2116B25}" type="slidenum">
              <a:rPr lang="en-TH" smtClean="0"/>
              <a:t>9</a:t>
            </a:fld>
            <a:endParaRPr lang="en-TH"/>
          </a:p>
        </p:txBody>
      </p:sp>
    </p:spTree>
    <p:extLst>
      <p:ext uri="{BB962C8B-B14F-4D97-AF65-F5344CB8AC3E}">
        <p14:creationId xmlns:p14="http://schemas.microsoft.com/office/powerpoint/2010/main" val="342472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11/1/24</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11/1/24</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11/1/24</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11/1/24</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11/1/24</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11/1/24</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11/1/24</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11/1/24</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11/1/24</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11/1/24</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11/1/24</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11/1/24</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5_493423A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image" Target="../media/image15.png"/><Relationship Id="rId21" Type="http://schemas.openxmlformats.org/officeDocument/2006/relationships/customXml" Target="../ink/ink9.xml"/><Relationship Id="rId34" Type="http://schemas.openxmlformats.org/officeDocument/2006/relationships/image" Target="../media/image31.png"/><Relationship Id="rId7" Type="http://schemas.openxmlformats.org/officeDocument/2006/relationships/customXml" Target="../ink/ink2.xml"/><Relationship Id="rId12" Type="http://schemas.openxmlformats.org/officeDocument/2006/relationships/image" Target="../media/image20.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2" Type="http://schemas.openxmlformats.org/officeDocument/2006/relationships/notesSlide" Target="../notesSlides/notesSlide11.xml"/><Relationship Id="rId16" Type="http://schemas.openxmlformats.org/officeDocument/2006/relationships/image" Target="../media/image22.png"/><Relationship Id="rId20" Type="http://schemas.openxmlformats.org/officeDocument/2006/relationships/image" Target="../media/image24.png"/><Relationship Id="rId29"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customXml" Target="../ink/ink4.xml"/><Relationship Id="rId24" Type="http://schemas.openxmlformats.org/officeDocument/2006/relationships/image" Target="../media/image26.png"/><Relationship Id="rId32" Type="http://schemas.openxmlformats.org/officeDocument/2006/relationships/image" Target="../media/image30.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8.png"/><Relationship Id="rId36"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2.xml"/><Relationship Id="rId30" Type="http://schemas.openxmlformats.org/officeDocument/2006/relationships/image" Target="../media/image29.png"/><Relationship Id="rId35" Type="http://schemas.openxmlformats.org/officeDocument/2006/relationships/customXml" Target="../ink/ink16.xml"/><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11_A8A945F5.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customXml" Target="../ink/ink24.xml"/><Relationship Id="rId26" Type="http://schemas.openxmlformats.org/officeDocument/2006/relationships/customXml" Target="../ink/ink28.xml"/><Relationship Id="rId39" Type="http://schemas.openxmlformats.org/officeDocument/2006/relationships/image" Target="../media/image52.png"/><Relationship Id="rId21" Type="http://schemas.openxmlformats.org/officeDocument/2006/relationships/image" Target="../media/image43.png"/><Relationship Id="rId34" Type="http://schemas.openxmlformats.org/officeDocument/2006/relationships/customXml" Target="../ink/ink32.xml"/><Relationship Id="rId7" Type="http://schemas.openxmlformats.org/officeDocument/2006/relationships/image" Target="../media/image36.png"/><Relationship Id="rId2" Type="http://schemas.openxmlformats.org/officeDocument/2006/relationships/notesSlide" Target="../notesSlides/notesSlide13.xml"/><Relationship Id="rId16" Type="http://schemas.openxmlformats.org/officeDocument/2006/relationships/customXml" Target="../ink/ink23.xml"/><Relationship Id="rId20" Type="http://schemas.openxmlformats.org/officeDocument/2006/relationships/customXml" Target="../ink/ink25.xml"/><Relationship Id="rId29" Type="http://schemas.openxmlformats.org/officeDocument/2006/relationships/image" Target="../media/image47.png"/><Relationship Id="rId41"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customXml" Target="../ink/ink18.xml"/><Relationship Id="rId11" Type="http://schemas.openxmlformats.org/officeDocument/2006/relationships/image" Target="../media/image38.png"/><Relationship Id="rId24" Type="http://schemas.openxmlformats.org/officeDocument/2006/relationships/customXml" Target="../ink/ink27.xml"/><Relationship Id="rId32" Type="http://schemas.openxmlformats.org/officeDocument/2006/relationships/customXml" Target="../ink/ink31.xml"/><Relationship Id="rId37" Type="http://schemas.openxmlformats.org/officeDocument/2006/relationships/image" Target="../media/image51.png"/><Relationship Id="rId40" Type="http://schemas.openxmlformats.org/officeDocument/2006/relationships/customXml" Target="../ink/ink35.xml"/><Relationship Id="rId5" Type="http://schemas.openxmlformats.org/officeDocument/2006/relationships/image" Target="../media/image35.png"/><Relationship Id="rId15" Type="http://schemas.openxmlformats.org/officeDocument/2006/relationships/image" Target="../media/image40.png"/><Relationship Id="rId23" Type="http://schemas.openxmlformats.org/officeDocument/2006/relationships/image" Target="../media/image44.png"/><Relationship Id="rId28" Type="http://schemas.openxmlformats.org/officeDocument/2006/relationships/customXml" Target="../ink/ink29.xml"/><Relationship Id="rId36" Type="http://schemas.openxmlformats.org/officeDocument/2006/relationships/customXml" Target="../ink/ink33.xml"/><Relationship Id="rId10" Type="http://schemas.openxmlformats.org/officeDocument/2006/relationships/customXml" Target="../ink/ink20.xml"/><Relationship Id="rId19" Type="http://schemas.openxmlformats.org/officeDocument/2006/relationships/image" Target="../media/image42.png"/><Relationship Id="rId31" Type="http://schemas.openxmlformats.org/officeDocument/2006/relationships/image" Target="../media/image48.png"/><Relationship Id="rId4" Type="http://schemas.openxmlformats.org/officeDocument/2006/relationships/customXml" Target="../ink/ink17.xml"/><Relationship Id="rId9" Type="http://schemas.openxmlformats.org/officeDocument/2006/relationships/image" Target="../media/image37.png"/><Relationship Id="rId14" Type="http://schemas.openxmlformats.org/officeDocument/2006/relationships/customXml" Target="../ink/ink22.xml"/><Relationship Id="rId22" Type="http://schemas.openxmlformats.org/officeDocument/2006/relationships/customXml" Target="../ink/ink26.xml"/><Relationship Id="rId27" Type="http://schemas.openxmlformats.org/officeDocument/2006/relationships/image" Target="../media/image46.png"/><Relationship Id="rId30" Type="http://schemas.openxmlformats.org/officeDocument/2006/relationships/customXml" Target="../ink/ink30.xml"/><Relationship Id="rId35" Type="http://schemas.openxmlformats.org/officeDocument/2006/relationships/image" Target="../media/image50.png"/><Relationship Id="rId8" Type="http://schemas.openxmlformats.org/officeDocument/2006/relationships/customXml" Target="../ink/ink19.xml"/><Relationship Id="rId3" Type="http://schemas.openxmlformats.org/officeDocument/2006/relationships/image" Target="../media/image34.png"/><Relationship Id="rId12" Type="http://schemas.openxmlformats.org/officeDocument/2006/relationships/customXml" Target="../ink/ink21.xml"/><Relationship Id="rId17" Type="http://schemas.openxmlformats.org/officeDocument/2006/relationships/image" Target="../media/image41.png"/><Relationship Id="rId25" Type="http://schemas.openxmlformats.org/officeDocument/2006/relationships/image" Target="../media/image45.png"/><Relationship Id="rId33" Type="http://schemas.openxmlformats.org/officeDocument/2006/relationships/image" Target="../media/image49.png"/><Relationship Id="rId38" Type="http://schemas.openxmlformats.org/officeDocument/2006/relationships/customXml" Target="../ink/ink34.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www.youtube.com/watch?v=QFGW6O-H57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D_1E218B6C.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customXml" Target="../ink/ink40.xml"/><Relationship Id="rId18" Type="http://schemas.openxmlformats.org/officeDocument/2006/relationships/image" Target="../media/image64.png"/><Relationship Id="rId3" Type="http://schemas.openxmlformats.org/officeDocument/2006/relationships/image" Target="../media/image56.png"/><Relationship Id="rId21" Type="http://schemas.openxmlformats.org/officeDocument/2006/relationships/customXml" Target="../ink/ink44.xml"/><Relationship Id="rId7" Type="http://schemas.openxmlformats.org/officeDocument/2006/relationships/customXml" Target="../ink/ink37.xml"/><Relationship Id="rId12" Type="http://schemas.openxmlformats.org/officeDocument/2006/relationships/image" Target="../media/image61.png"/><Relationship Id="rId17" Type="http://schemas.openxmlformats.org/officeDocument/2006/relationships/customXml" Target="../ink/ink42.xml"/><Relationship Id="rId2" Type="http://schemas.openxmlformats.org/officeDocument/2006/relationships/notesSlide" Target="../notesSlides/notesSlide18.xml"/><Relationship Id="rId16" Type="http://schemas.openxmlformats.org/officeDocument/2006/relationships/image" Target="../media/image63.pn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customXml" Target="../ink/ink39.xml"/><Relationship Id="rId5" Type="http://schemas.openxmlformats.org/officeDocument/2006/relationships/customXml" Target="../ink/ink36.xml"/><Relationship Id="rId15" Type="http://schemas.openxmlformats.org/officeDocument/2006/relationships/customXml" Target="../ink/ink41.xml"/><Relationship Id="rId23" Type="http://schemas.openxmlformats.org/officeDocument/2006/relationships/hyperlink" Target="https://www.renown-travel.com/daytripsbangkok/airportraillink.html" TargetMode="External"/><Relationship Id="rId10" Type="http://schemas.openxmlformats.org/officeDocument/2006/relationships/image" Target="../media/image60.png"/><Relationship Id="rId19" Type="http://schemas.openxmlformats.org/officeDocument/2006/relationships/customXml" Target="../ink/ink43.xml"/><Relationship Id="rId4" Type="http://schemas.openxmlformats.org/officeDocument/2006/relationships/image" Target="../media/image57.png"/><Relationship Id="rId9" Type="http://schemas.openxmlformats.org/officeDocument/2006/relationships/customXml" Target="../ink/ink38.xml"/><Relationship Id="rId14" Type="http://schemas.openxmlformats.org/officeDocument/2006/relationships/image" Target="../media/image62.png"/><Relationship Id="rId22"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9_24D3575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21_37BFDE89.xml"/><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Bangkok-Metropolitan-Region-Bangkok-and-Five-Surrounding-Provinces_fig2_37107991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643466" y="786383"/>
            <a:ext cx="3517567" cy="2093975"/>
          </a:xfrm>
        </p:spPr>
        <p:txBody>
          <a:bodyPr anchor="b">
            <a:normAutofit/>
          </a:bodyPr>
          <a:lstStyle/>
          <a:p>
            <a:r>
              <a:rPr lang="en-US"/>
              <a:t>Bangkok Housing Prices</a:t>
            </a:r>
          </a:p>
        </p:txBody>
      </p:sp>
      <p:pic>
        <p:nvPicPr>
          <p:cNvPr id="7" name="Picture 6" descr="A drawing of a house&#10;&#10;Description automatically generated">
            <a:extLst>
              <a:ext uri="{FF2B5EF4-FFF2-40B4-BE49-F238E27FC236}">
                <a16:creationId xmlns:a16="http://schemas.microsoft.com/office/drawing/2014/main" id="{4A5E15A1-D4DC-D144-2D35-18F007BDCC73}"/>
              </a:ext>
            </a:extLst>
          </p:cNvPr>
          <p:cNvPicPr>
            <a:picLocks noChangeAspect="1"/>
          </p:cNvPicPr>
          <p:nvPr/>
        </p:nvPicPr>
        <p:blipFill>
          <a:blip r:embed="rId3"/>
          <a:stretch>
            <a:fillRect/>
          </a:stretch>
        </p:blipFill>
        <p:spPr>
          <a:xfrm>
            <a:off x="5458984" y="1333384"/>
            <a:ext cx="5928344" cy="4253586"/>
          </a:xfrm>
          <a:prstGeom prst="rect">
            <a:avLst/>
          </a:prstGeom>
          <a:noFill/>
        </p:spPr>
      </p:pic>
      <p:sp>
        <p:nvSpPr>
          <p:cNvPr id="3" name="Subtitle 2">
            <a:extLst>
              <a:ext uri="{FF2B5EF4-FFF2-40B4-BE49-F238E27FC236}">
                <a16:creationId xmlns:a16="http://schemas.microsoft.com/office/drawing/2014/main" id="{A8E9CFF2-3777-4FF4-A759-8491175B0B7C}"/>
              </a:ext>
            </a:extLst>
          </p:cNvPr>
          <p:cNvSpPr>
            <a:spLocks noGrp="1"/>
          </p:cNvSpPr>
          <p:nvPr>
            <p:ph type="body" sz="half" idx="2"/>
          </p:nvPr>
        </p:nvSpPr>
        <p:spPr>
          <a:xfrm>
            <a:off x="643465" y="3043050"/>
            <a:ext cx="3517567" cy="3064505"/>
          </a:xfrm>
        </p:spPr>
        <p:txBody>
          <a:bodyPr>
            <a:normAutofit/>
          </a:bodyPr>
          <a:lstStyle/>
          <a:p>
            <a:r>
              <a:rPr lang="en-US"/>
              <a:t>Team Éclair</a:t>
            </a:r>
          </a:p>
          <a:p>
            <a:endParaRPr lang="en-US"/>
          </a:p>
        </p:txBody>
      </p:sp>
      <p:sp>
        <p:nvSpPr>
          <p:cNvPr id="6" name="TextBox 5">
            <a:extLst>
              <a:ext uri="{FF2B5EF4-FFF2-40B4-BE49-F238E27FC236}">
                <a16:creationId xmlns:a16="http://schemas.microsoft.com/office/drawing/2014/main" id="{12DFABA4-403E-4D32-1845-398F5649A10A}"/>
              </a:ext>
            </a:extLst>
          </p:cNvPr>
          <p:cNvSpPr txBox="1"/>
          <p:nvPr/>
        </p:nvSpPr>
        <p:spPr>
          <a:xfrm>
            <a:off x="3049172" y="3247851"/>
            <a:ext cx="6098344" cy="369332"/>
          </a:xfrm>
          <a:prstGeom prst="rect">
            <a:avLst/>
          </a:prstGeom>
          <a:noFill/>
        </p:spPr>
        <p:txBody>
          <a:bodyPr wrap="square">
            <a:spAutoFit/>
          </a:bodyPr>
          <a:lstStyle/>
          <a:p>
            <a:endParaRPr lang="en-TH"/>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85258-24EC-62FD-D0C8-12FA4E199AC1}"/>
              </a:ext>
            </a:extLst>
          </p:cNvPr>
          <p:cNvSpPr>
            <a:spLocks noGrp="1"/>
          </p:cNvSpPr>
          <p:nvPr>
            <p:ph type="title"/>
          </p:nvPr>
        </p:nvSpPr>
        <p:spPr/>
        <p:txBody>
          <a:bodyPr>
            <a:normAutofit/>
          </a:bodyPr>
          <a:lstStyle/>
          <a:p>
            <a:r>
              <a:rPr lang="en-US" sz="4400"/>
              <a:t>Neighborhoods and pricing trends</a:t>
            </a:r>
          </a:p>
        </p:txBody>
      </p:sp>
      <p:sp>
        <p:nvSpPr>
          <p:cNvPr id="4" name="Content Placeholder 3">
            <a:extLst>
              <a:ext uri="{FF2B5EF4-FFF2-40B4-BE49-F238E27FC236}">
                <a16:creationId xmlns:a16="http://schemas.microsoft.com/office/drawing/2014/main" id="{9604FB2B-2CA3-CD06-F25A-8E5DD10F9C8E}"/>
              </a:ext>
            </a:extLst>
          </p:cNvPr>
          <p:cNvSpPr>
            <a:spLocks noGrp="1"/>
          </p:cNvSpPr>
          <p:nvPr>
            <p:ph idx="1"/>
          </p:nvPr>
        </p:nvSpPr>
        <p:spPr>
          <a:xfrm>
            <a:off x="6428936" y="2260600"/>
            <a:ext cx="4825218" cy="3760891"/>
          </a:xfrm>
        </p:spPr>
        <p:txBody>
          <a:bodyPr vert="horz" lIns="0" tIns="45720" rIns="0" bIns="45720" rtlCol="0" anchor="t">
            <a:normAutofit/>
          </a:bodyPr>
          <a:lstStyle/>
          <a:p>
            <a:r>
              <a:rPr lang="en-TH" b="1">
                <a:latin typeface="+mj-lt"/>
              </a:rPr>
              <a:t>Areas to Avoid</a:t>
            </a:r>
          </a:p>
          <a:p>
            <a:pPr>
              <a:buFont typeface="Courier New" panose="02070309020205020404" pitchFamily="49" charset="0"/>
              <a:buChar char="o"/>
            </a:pPr>
            <a:r>
              <a:rPr lang="en-US">
                <a:latin typeface="+mj-lt"/>
              </a:rPr>
              <a:t> Nong </a:t>
            </a:r>
            <a:r>
              <a:rPr lang="en-US" err="1">
                <a:latin typeface="+mj-lt"/>
              </a:rPr>
              <a:t>chok</a:t>
            </a:r>
            <a:r>
              <a:rPr lang="en-US">
                <a:latin typeface="+mj-lt"/>
              </a:rPr>
              <a:t> </a:t>
            </a:r>
          </a:p>
          <a:p>
            <a:pPr>
              <a:buFont typeface="Courier New" panose="02070309020205020404" pitchFamily="49" charset="0"/>
              <a:buChar char="o"/>
            </a:pPr>
            <a:r>
              <a:rPr lang="en-US">
                <a:latin typeface="+mj-lt"/>
              </a:rPr>
              <a:t> Thung </a:t>
            </a:r>
            <a:r>
              <a:rPr lang="en-US" err="1">
                <a:latin typeface="+mj-lt"/>
              </a:rPr>
              <a:t>khru</a:t>
            </a:r>
            <a:endParaRPr lang="en-US">
              <a:latin typeface="+mj-lt"/>
            </a:endParaRPr>
          </a:p>
          <a:p>
            <a:pPr>
              <a:buFont typeface="Courier New" panose="02070309020205020404" pitchFamily="49" charset="0"/>
              <a:buChar char="o"/>
            </a:pPr>
            <a:r>
              <a:rPr lang="en-US">
                <a:latin typeface="+mj-lt"/>
              </a:rPr>
              <a:t> Bang bon  </a:t>
            </a:r>
          </a:p>
          <a:p>
            <a:pPr>
              <a:buFont typeface="Courier New" panose="02070309020205020404" pitchFamily="49" charset="0"/>
              <a:buChar char="o"/>
            </a:pPr>
            <a:r>
              <a:rPr lang="en-US">
                <a:latin typeface="+mj-lt"/>
              </a:rPr>
              <a:t> Nong </a:t>
            </a:r>
            <a:r>
              <a:rPr lang="en-US" err="1">
                <a:latin typeface="+mj-lt"/>
              </a:rPr>
              <a:t>khaem</a:t>
            </a:r>
            <a:endParaRPr lang="en-US">
              <a:latin typeface="+mj-lt"/>
            </a:endParaRPr>
          </a:p>
          <a:p>
            <a:pPr>
              <a:buFont typeface="Courier New" panose="02070309020205020404" pitchFamily="49" charset="0"/>
              <a:buChar char="o"/>
            </a:pPr>
            <a:r>
              <a:rPr lang="en-US">
                <a:latin typeface="+mj-lt"/>
              </a:rPr>
              <a:t> Khlong </a:t>
            </a:r>
            <a:r>
              <a:rPr lang="en-US" err="1">
                <a:latin typeface="+mj-lt"/>
              </a:rPr>
              <a:t>sam</a:t>
            </a:r>
            <a:r>
              <a:rPr lang="en-US">
                <a:latin typeface="+mj-lt"/>
              </a:rPr>
              <a:t> </a:t>
            </a:r>
            <a:r>
              <a:rPr lang="en-US" err="1">
                <a:latin typeface="+mj-lt"/>
              </a:rPr>
              <a:t>wa</a:t>
            </a:r>
            <a:endParaRPr lang="en-TH">
              <a:latin typeface="+mj-lt"/>
            </a:endParaRPr>
          </a:p>
        </p:txBody>
      </p:sp>
      <p:sp>
        <p:nvSpPr>
          <p:cNvPr id="6" name="Content Placeholder 3">
            <a:extLst>
              <a:ext uri="{FF2B5EF4-FFF2-40B4-BE49-F238E27FC236}">
                <a16:creationId xmlns:a16="http://schemas.microsoft.com/office/drawing/2014/main" id="{6016900C-402F-31A0-F4E1-178959DD09BE}"/>
              </a:ext>
            </a:extLst>
          </p:cNvPr>
          <p:cNvSpPr txBox="1">
            <a:spLocks/>
          </p:cNvSpPr>
          <p:nvPr/>
        </p:nvSpPr>
        <p:spPr>
          <a:xfrm>
            <a:off x="1249680" y="2260601"/>
            <a:ext cx="4825218" cy="376089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a:latin typeface="+mj-lt"/>
              </a:rPr>
              <a:t>Prime</a:t>
            </a:r>
            <a:r>
              <a:rPr lang="en-US" b="1" i="0">
                <a:solidFill>
                  <a:srgbClr val="000000"/>
                </a:solidFill>
                <a:effectLst/>
                <a:latin typeface="+mj-lt"/>
              </a:rPr>
              <a:t> </a:t>
            </a:r>
            <a:r>
              <a:rPr lang="en-US" b="1">
                <a:solidFill>
                  <a:srgbClr val="000000"/>
                </a:solidFill>
                <a:latin typeface="+mj-lt"/>
              </a:rPr>
              <a:t>A</a:t>
            </a:r>
            <a:r>
              <a:rPr lang="en-US" b="1">
                <a:solidFill>
                  <a:srgbClr val="404040"/>
                </a:solidFill>
                <a:latin typeface="+mj-lt"/>
              </a:rPr>
              <a:t>reas</a:t>
            </a:r>
            <a:r>
              <a:rPr lang="en-US" b="1">
                <a:latin typeface="+mj-lt"/>
              </a:rPr>
              <a:t> </a:t>
            </a:r>
          </a:p>
          <a:p>
            <a:pPr>
              <a:buFont typeface="Courier New" panose="02070309020205020404" pitchFamily="49" charset="0"/>
              <a:buChar char="o"/>
            </a:pPr>
            <a:r>
              <a:rPr lang="en-US">
                <a:latin typeface="+mj-lt"/>
              </a:rPr>
              <a:t> Pathum wan </a:t>
            </a:r>
          </a:p>
          <a:p>
            <a:pPr>
              <a:buFont typeface="Courier New" panose="02070309020205020404" pitchFamily="49" charset="0"/>
              <a:buChar char="o"/>
            </a:pPr>
            <a:r>
              <a:rPr lang="en-US">
                <a:latin typeface="+mj-lt"/>
              </a:rPr>
              <a:t> Bang </a:t>
            </a:r>
            <a:r>
              <a:rPr lang="en-US" err="1">
                <a:latin typeface="+mj-lt"/>
              </a:rPr>
              <a:t>rak</a:t>
            </a:r>
            <a:endParaRPr lang="en-US">
              <a:latin typeface="+mj-lt"/>
            </a:endParaRPr>
          </a:p>
          <a:p>
            <a:pPr>
              <a:buFont typeface="Courier New" panose="02070309020205020404" pitchFamily="49" charset="0"/>
              <a:buChar char="o"/>
            </a:pPr>
            <a:r>
              <a:rPr lang="en-US">
                <a:latin typeface="+mj-lt"/>
              </a:rPr>
              <a:t> Watthana </a:t>
            </a:r>
          </a:p>
          <a:p>
            <a:pPr>
              <a:buFont typeface="Courier New" panose="02070309020205020404" pitchFamily="49" charset="0"/>
              <a:buChar char="o"/>
            </a:pPr>
            <a:r>
              <a:rPr lang="en-US">
                <a:latin typeface="+mj-lt"/>
              </a:rPr>
              <a:t> Sathon</a:t>
            </a:r>
          </a:p>
          <a:p>
            <a:pPr>
              <a:buFont typeface="Courier New" panose="02070309020205020404" pitchFamily="49" charset="0"/>
              <a:buChar char="o"/>
            </a:pPr>
            <a:r>
              <a:rPr lang="en-US">
                <a:latin typeface="+mj-lt"/>
              </a:rPr>
              <a:t> Khlong </a:t>
            </a:r>
            <a:r>
              <a:rPr lang="en-US" err="1">
                <a:latin typeface="+mj-lt"/>
              </a:rPr>
              <a:t>toei</a:t>
            </a:r>
            <a:endParaRPr lang="en-US">
              <a:latin typeface="+mj-lt"/>
            </a:endParaRPr>
          </a:p>
          <a:p>
            <a:pPr marL="0" indent="0">
              <a:buNone/>
            </a:pPr>
            <a:endParaRPr lang="en-TH"/>
          </a:p>
        </p:txBody>
      </p:sp>
    </p:spTree>
    <p:extLst>
      <p:ext uri="{BB962C8B-B14F-4D97-AF65-F5344CB8AC3E}">
        <p14:creationId xmlns:p14="http://schemas.microsoft.com/office/powerpoint/2010/main" val="1228153764"/>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 of bangkok district">
            <a:extLst>
              <a:ext uri="{FF2B5EF4-FFF2-40B4-BE49-F238E27FC236}">
                <a16:creationId xmlns:a16="http://schemas.microsoft.com/office/drawing/2014/main" id="{D53BA23C-3A4B-D334-E2BD-E63E0C12A68D}"/>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backgroundRemoval t="9749" b="65126" l="6917" r="61500">
                        <a14:foregroundMark x1="34917" y1="48241" x2="34917" y2="48241"/>
                        <a14:foregroundMark x1="36250" y1="51960" x2="36250" y2="51960"/>
                        <a14:foregroundMark x1="37083" y1="56683" x2="37083" y2="56683"/>
                        <a14:foregroundMark x1="50167" y1="49447" x2="50167" y2="49447"/>
                        <a14:foregroundMark x1="47167" y1="55276" x2="47167" y2="55276"/>
                        <a14:foregroundMark x1="47000" y1="55578" x2="47000" y2="55578"/>
                        <a14:foregroundMark x1="37167" y1="55879" x2="37167" y2="55879"/>
                        <a14:foregroundMark x1="45417" y1="56080" x2="45417" y2="56080"/>
                        <a14:foregroundMark x1="51667" y1="59196" x2="51667" y2="59196"/>
                        <a14:foregroundMark x1="50083" y1="53970" x2="50083" y2="53970"/>
                        <a14:foregroundMark x1="49833" y1="58995" x2="49833" y2="58995"/>
                        <a14:foregroundMark x1="53750" y1="54372" x2="53750" y2="54372"/>
                        <a14:foregroundMark x1="26083" y1="64121" x2="26083" y2="64121"/>
                        <a14:foregroundMark x1="31083" y1="65126" x2="31083" y2="65126"/>
                        <a14:foregroundMark x1="41833" y1="15377" x2="41833" y2="15377"/>
                        <a14:foregroundMark x1="44833" y1="13869" x2="44833" y2="13869"/>
                        <a14:foregroundMark x1="47583" y1="10151" x2="47583" y2="10151"/>
                        <a14:foregroundMark x1="52583" y1="11357" x2="52583" y2="11357"/>
                        <a14:foregroundMark x1="41583" y1="9950" x2="41583" y2="9950"/>
                        <a14:foregroundMark x1="56333" y1="11156" x2="56333" y2="11156"/>
                        <a14:foregroundMark x1="59417" y1="57186" x2="59417" y2="57186"/>
                        <a14:foregroundMark x1="51667" y1="44925" x2="51667" y2="44925"/>
                        <a14:foregroundMark x1="50583" y1="46633" x2="50583" y2="46633"/>
                        <a14:foregroundMark x1="52667" y1="46231" x2="52667" y2="46231"/>
                        <a14:foregroundMark x1="52500" y1="55477" x2="52500" y2="55477"/>
                        <a14:foregroundMark x1="53583" y1="57085" x2="53583" y2="57085"/>
                        <a14:foregroundMark x1="51417" y1="60201" x2="51417" y2="60201"/>
                        <a14:foregroundMark x1="46250" y1="58794" x2="46250" y2="58794"/>
                        <a14:foregroundMark x1="43500" y1="57387" x2="43500" y2="57387"/>
                        <a14:foregroundMark x1="43583" y1="52764" x2="43583" y2="52764"/>
                        <a14:foregroundMark x1="42667" y1="52362" x2="42667" y2="52362"/>
                        <a14:foregroundMark x1="58333" y1="55578" x2="58333" y2="55578"/>
                        <a14:foregroundMark x1="59167" y1="47638" x2="59167" y2="47638"/>
                        <a14:foregroundMark x1="61500" y1="54372" x2="61500" y2="54372"/>
                        <a14:foregroundMark x1="46417" y1="9950" x2="46417" y2="9950"/>
                        <a14:foregroundMark x1="48000" y1="9749" x2="48000" y2="9749"/>
                      </a14:backgroundRemoval>
                    </a14:imgEffect>
                  </a14:imgLayer>
                </a14:imgProps>
              </a:ext>
              <a:ext uri="{28A0092B-C50C-407E-A947-70E740481C1C}">
                <a14:useLocalDpi xmlns:a14="http://schemas.microsoft.com/office/drawing/2010/main" val="0"/>
              </a:ext>
            </a:extLst>
          </a:blip>
          <a:srcRect l="438" t="8920" r="34011" b="30654"/>
          <a:stretch/>
        </p:blipFill>
        <p:spPr bwMode="auto">
          <a:xfrm>
            <a:off x="2446534" y="278486"/>
            <a:ext cx="7903962" cy="6041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BA934-492B-0836-3428-CD691C31BF6B}"/>
              </a:ext>
            </a:extLst>
          </p:cNvPr>
          <p:cNvSpPr txBox="1"/>
          <p:nvPr/>
        </p:nvSpPr>
        <p:spPr>
          <a:xfrm>
            <a:off x="0" y="6042798"/>
            <a:ext cx="6094476" cy="276999"/>
          </a:xfrm>
          <a:prstGeom prst="rect">
            <a:avLst/>
          </a:prstGeom>
          <a:noFill/>
        </p:spPr>
        <p:txBody>
          <a:bodyPr wrap="square">
            <a:spAutoFit/>
          </a:bodyPr>
          <a:lstStyle/>
          <a:p>
            <a:r>
              <a:rPr lang="en-US" sz="1200" b="1"/>
              <a:t>Source: </a:t>
            </a:r>
            <a:r>
              <a:rPr lang="en-US" sz="1200"/>
              <a:t>https://maps-bangkok.com/bangkok-district-map</a:t>
            </a:r>
          </a:p>
        </p:txBody>
      </p:sp>
      <p:sp>
        <p:nvSpPr>
          <p:cNvPr id="6" name="Oval 5">
            <a:extLst>
              <a:ext uri="{FF2B5EF4-FFF2-40B4-BE49-F238E27FC236}">
                <a16:creationId xmlns:a16="http://schemas.microsoft.com/office/drawing/2014/main" id="{B5A656E5-0D10-870B-4197-79D5C7DDC773}"/>
              </a:ext>
            </a:extLst>
          </p:cNvPr>
          <p:cNvSpPr/>
          <p:nvPr/>
        </p:nvSpPr>
        <p:spPr>
          <a:xfrm>
            <a:off x="6094476" y="3429000"/>
            <a:ext cx="2187131" cy="1185863"/>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44B50-23A6-959F-D2C6-10426A072DD3}"/>
              </a:ext>
            </a:extLst>
          </p:cNvPr>
          <p:cNvSpPr txBox="1">
            <a:spLocks/>
          </p:cNvSpPr>
          <p:nvPr/>
        </p:nvSpPr>
        <p:spPr>
          <a:xfrm>
            <a:off x="982979" y="2733814"/>
            <a:ext cx="3674745" cy="2092530"/>
          </a:xfrm>
          <a:prstGeom prst="rect">
            <a:avLst/>
          </a:prstGeom>
        </p:spPr>
        <p:txBody>
          <a:bodyPr lIns="91440" tIns="45720" rIns="91440" bIns="45720" anchor="t"/>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a:latin typeface="+mj-lt"/>
              </a:rPr>
              <a:t>Prime</a:t>
            </a:r>
            <a:r>
              <a:rPr lang="en-US" sz="3600" i="0">
                <a:solidFill>
                  <a:srgbClr val="000000"/>
                </a:solidFill>
                <a:effectLst/>
                <a:latin typeface="+mj-lt"/>
              </a:rPr>
              <a:t> </a:t>
            </a:r>
            <a:r>
              <a:rPr lang="en-US" sz="3600">
                <a:solidFill>
                  <a:srgbClr val="000000"/>
                </a:solidFill>
              </a:rPr>
              <a:t>A</a:t>
            </a:r>
            <a:r>
              <a:rPr lang="en-US" sz="3600">
                <a:solidFill>
                  <a:srgbClr val="404040"/>
                </a:solidFill>
              </a:rPr>
              <a:t>reas</a:t>
            </a:r>
            <a:r>
              <a:rPr lang="en-US" sz="3600">
                <a:latin typeface="+mj-lt"/>
              </a:rPr>
              <a:t> </a:t>
            </a:r>
          </a:p>
        </p:txBody>
      </p:sp>
    </p:spTree>
    <p:extLst>
      <p:ext uri="{BB962C8B-B14F-4D97-AF65-F5344CB8AC3E}">
        <p14:creationId xmlns:p14="http://schemas.microsoft.com/office/powerpoint/2010/main" val="18981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F85161-176D-E559-8BBA-B4152BCF6DFE}"/>
              </a:ext>
            </a:extLst>
          </p:cNvPr>
          <p:cNvPicPr>
            <a:picLocks noChangeAspect="1"/>
          </p:cNvPicPr>
          <p:nvPr/>
        </p:nvPicPr>
        <p:blipFill>
          <a:blip r:embed="rId3"/>
          <a:srcRect t="13229"/>
          <a:stretch/>
        </p:blipFill>
        <p:spPr>
          <a:xfrm>
            <a:off x="0" y="537654"/>
            <a:ext cx="12192000" cy="3526346"/>
          </a:xfrm>
          <a:prstGeom prst="rect">
            <a:avLst/>
          </a:prstGeom>
        </p:spPr>
      </p:pic>
      <p:pic>
        <p:nvPicPr>
          <p:cNvPr id="7" name="Picture 6">
            <a:extLst>
              <a:ext uri="{FF2B5EF4-FFF2-40B4-BE49-F238E27FC236}">
                <a16:creationId xmlns:a16="http://schemas.microsoft.com/office/drawing/2014/main" id="{CF0E7518-AFFC-F331-86D0-37F2E3990EC1}"/>
              </a:ext>
            </a:extLst>
          </p:cNvPr>
          <p:cNvPicPr>
            <a:picLocks noChangeAspect="1"/>
          </p:cNvPicPr>
          <p:nvPr/>
        </p:nvPicPr>
        <p:blipFill>
          <a:blip r:embed="rId4"/>
          <a:srcRect b="34319"/>
          <a:stretch/>
        </p:blipFill>
        <p:spPr>
          <a:xfrm>
            <a:off x="0" y="4064000"/>
            <a:ext cx="12192000" cy="2669254"/>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5A48AFCE-0C85-C55F-811E-F37B9C6AB96E}"/>
                  </a:ext>
                </a:extLst>
              </p14:cNvPr>
              <p14:cNvContentPartPr/>
              <p14:nvPr/>
            </p14:nvContentPartPr>
            <p14:xfrm>
              <a:off x="6019773" y="1820067"/>
              <a:ext cx="727200" cy="9360"/>
            </p14:xfrm>
          </p:contentPart>
        </mc:Choice>
        <mc:Fallback>
          <p:pic>
            <p:nvPicPr>
              <p:cNvPr id="8" name="Ink 7">
                <a:extLst>
                  <a:ext uri="{FF2B5EF4-FFF2-40B4-BE49-F238E27FC236}">
                    <a16:creationId xmlns:a16="http://schemas.microsoft.com/office/drawing/2014/main" id="{5A48AFCE-0C85-C55F-811E-F37B9C6AB96E}"/>
                  </a:ext>
                </a:extLst>
              </p:cNvPr>
              <p:cNvPicPr/>
              <p:nvPr/>
            </p:nvPicPr>
            <p:blipFill>
              <a:blip r:embed="rId6"/>
              <a:stretch>
                <a:fillRect/>
              </a:stretch>
            </p:blipFill>
            <p:spPr>
              <a:xfrm>
                <a:off x="5965773" y="1712067"/>
                <a:ext cx="8348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9220344E-2442-893C-84C1-1A77DE0D18F4}"/>
                  </a:ext>
                </a:extLst>
              </p14:cNvPr>
              <p14:cNvContentPartPr/>
              <p14:nvPr/>
            </p14:nvContentPartPr>
            <p14:xfrm>
              <a:off x="8661453" y="3724467"/>
              <a:ext cx="576000" cy="26640"/>
            </p14:xfrm>
          </p:contentPart>
        </mc:Choice>
        <mc:Fallback>
          <p:pic>
            <p:nvPicPr>
              <p:cNvPr id="9" name="Ink 8">
                <a:extLst>
                  <a:ext uri="{FF2B5EF4-FFF2-40B4-BE49-F238E27FC236}">
                    <a16:creationId xmlns:a16="http://schemas.microsoft.com/office/drawing/2014/main" id="{9220344E-2442-893C-84C1-1A77DE0D18F4}"/>
                  </a:ext>
                </a:extLst>
              </p:cNvPr>
              <p:cNvPicPr/>
              <p:nvPr/>
            </p:nvPicPr>
            <p:blipFill>
              <a:blip r:embed="rId8"/>
              <a:stretch>
                <a:fillRect/>
              </a:stretch>
            </p:blipFill>
            <p:spPr>
              <a:xfrm>
                <a:off x="8607453" y="3616467"/>
                <a:ext cx="6836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645C8BA4-F45A-6AD7-21B0-1E4207035386}"/>
                  </a:ext>
                </a:extLst>
              </p14:cNvPr>
              <p14:cNvContentPartPr/>
              <p14:nvPr/>
            </p14:nvContentPartPr>
            <p14:xfrm>
              <a:off x="7348893" y="3031107"/>
              <a:ext cx="279360" cy="84600"/>
            </p14:xfrm>
          </p:contentPart>
        </mc:Choice>
        <mc:Fallback>
          <p:pic>
            <p:nvPicPr>
              <p:cNvPr id="10" name="Ink 9">
                <a:extLst>
                  <a:ext uri="{FF2B5EF4-FFF2-40B4-BE49-F238E27FC236}">
                    <a16:creationId xmlns:a16="http://schemas.microsoft.com/office/drawing/2014/main" id="{645C8BA4-F45A-6AD7-21B0-1E4207035386}"/>
                  </a:ext>
                </a:extLst>
              </p:cNvPr>
              <p:cNvPicPr/>
              <p:nvPr/>
            </p:nvPicPr>
            <p:blipFill>
              <a:blip r:embed="rId10"/>
              <a:stretch>
                <a:fillRect/>
              </a:stretch>
            </p:blipFill>
            <p:spPr>
              <a:xfrm>
                <a:off x="7294893" y="2923107"/>
                <a:ext cx="38700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1A191FC0-42F5-BB94-FE4A-78B8BBEEF5AC}"/>
                  </a:ext>
                </a:extLst>
              </p14:cNvPr>
              <p14:cNvContentPartPr/>
              <p14:nvPr/>
            </p14:nvContentPartPr>
            <p14:xfrm>
              <a:off x="8111013" y="3028587"/>
              <a:ext cx="457560" cy="121320"/>
            </p14:xfrm>
          </p:contentPart>
        </mc:Choice>
        <mc:Fallback>
          <p:pic>
            <p:nvPicPr>
              <p:cNvPr id="11" name="Ink 10">
                <a:extLst>
                  <a:ext uri="{FF2B5EF4-FFF2-40B4-BE49-F238E27FC236}">
                    <a16:creationId xmlns:a16="http://schemas.microsoft.com/office/drawing/2014/main" id="{1A191FC0-42F5-BB94-FE4A-78B8BBEEF5AC}"/>
                  </a:ext>
                </a:extLst>
              </p:cNvPr>
              <p:cNvPicPr/>
              <p:nvPr/>
            </p:nvPicPr>
            <p:blipFill>
              <a:blip r:embed="rId12"/>
              <a:stretch>
                <a:fillRect/>
              </a:stretch>
            </p:blipFill>
            <p:spPr>
              <a:xfrm>
                <a:off x="8057013" y="2920587"/>
                <a:ext cx="5652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821C06D4-B17E-28AB-6E39-56B0D1D92F8B}"/>
                  </a:ext>
                </a:extLst>
              </p14:cNvPr>
              <p14:cNvContentPartPr/>
              <p14:nvPr/>
            </p14:nvContentPartPr>
            <p14:xfrm>
              <a:off x="8551293" y="3501627"/>
              <a:ext cx="487440" cy="37800"/>
            </p14:xfrm>
          </p:contentPart>
        </mc:Choice>
        <mc:Fallback>
          <p:pic>
            <p:nvPicPr>
              <p:cNvPr id="12" name="Ink 11">
                <a:extLst>
                  <a:ext uri="{FF2B5EF4-FFF2-40B4-BE49-F238E27FC236}">
                    <a16:creationId xmlns:a16="http://schemas.microsoft.com/office/drawing/2014/main" id="{821C06D4-B17E-28AB-6E39-56B0D1D92F8B}"/>
                  </a:ext>
                </a:extLst>
              </p:cNvPr>
              <p:cNvPicPr/>
              <p:nvPr/>
            </p:nvPicPr>
            <p:blipFill>
              <a:blip r:embed="rId14"/>
              <a:stretch>
                <a:fillRect/>
              </a:stretch>
            </p:blipFill>
            <p:spPr>
              <a:xfrm>
                <a:off x="8497293" y="3392589"/>
                <a:ext cx="595080" cy="25551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C3654BAE-260A-29F0-8F93-CC9AF802EEB0}"/>
                  </a:ext>
                </a:extLst>
              </p14:cNvPr>
              <p14:cNvContentPartPr/>
              <p14:nvPr/>
            </p14:nvContentPartPr>
            <p14:xfrm>
              <a:off x="8889693" y="4518987"/>
              <a:ext cx="583560" cy="28080"/>
            </p14:xfrm>
          </p:contentPart>
        </mc:Choice>
        <mc:Fallback>
          <p:pic>
            <p:nvPicPr>
              <p:cNvPr id="13" name="Ink 12">
                <a:extLst>
                  <a:ext uri="{FF2B5EF4-FFF2-40B4-BE49-F238E27FC236}">
                    <a16:creationId xmlns:a16="http://schemas.microsoft.com/office/drawing/2014/main" id="{C3654BAE-260A-29F0-8F93-CC9AF802EEB0}"/>
                  </a:ext>
                </a:extLst>
              </p:cNvPr>
              <p:cNvPicPr/>
              <p:nvPr/>
            </p:nvPicPr>
            <p:blipFill>
              <a:blip r:embed="rId16"/>
              <a:stretch>
                <a:fillRect/>
              </a:stretch>
            </p:blipFill>
            <p:spPr>
              <a:xfrm>
                <a:off x="8835693" y="4410987"/>
                <a:ext cx="6912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8FBF951E-7DB2-2CFC-9E1C-2BE6B073BC63}"/>
                  </a:ext>
                </a:extLst>
              </p14:cNvPr>
              <p14:cNvContentPartPr/>
              <p14:nvPr/>
            </p14:nvContentPartPr>
            <p14:xfrm>
              <a:off x="7738413" y="2818707"/>
              <a:ext cx="354960" cy="17640"/>
            </p14:xfrm>
          </p:contentPart>
        </mc:Choice>
        <mc:Fallback>
          <p:pic>
            <p:nvPicPr>
              <p:cNvPr id="14" name="Ink 13">
                <a:extLst>
                  <a:ext uri="{FF2B5EF4-FFF2-40B4-BE49-F238E27FC236}">
                    <a16:creationId xmlns:a16="http://schemas.microsoft.com/office/drawing/2014/main" id="{8FBF951E-7DB2-2CFC-9E1C-2BE6B073BC63}"/>
                  </a:ext>
                </a:extLst>
              </p:cNvPr>
              <p:cNvPicPr/>
              <p:nvPr/>
            </p:nvPicPr>
            <p:blipFill>
              <a:blip r:embed="rId18"/>
              <a:stretch>
                <a:fillRect/>
              </a:stretch>
            </p:blipFill>
            <p:spPr>
              <a:xfrm>
                <a:off x="7684358" y="2710707"/>
                <a:ext cx="462709"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B91B3476-EF23-5B75-C991-486650FF5AB7}"/>
                  </a:ext>
                </a:extLst>
              </p14:cNvPr>
              <p14:cNvContentPartPr/>
              <p14:nvPr/>
            </p14:nvContentPartPr>
            <p14:xfrm>
              <a:off x="8330973" y="3301827"/>
              <a:ext cx="499320" cy="59760"/>
            </p14:xfrm>
          </p:contentPart>
        </mc:Choice>
        <mc:Fallback>
          <p:pic>
            <p:nvPicPr>
              <p:cNvPr id="15" name="Ink 14">
                <a:extLst>
                  <a:ext uri="{FF2B5EF4-FFF2-40B4-BE49-F238E27FC236}">
                    <a16:creationId xmlns:a16="http://schemas.microsoft.com/office/drawing/2014/main" id="{B91B3476-EF23-5B75-C991-486650FF5AB7}"/>
                  </a:ext>
                </a:extLst>
              </p:cNvPr>
              <p:cNvPicPr/>
              <p:nvPr/>
            </p:nvPicPr>
            <p:blipFill>
              <a:blip r:embed="rId20"/>
              <a:stretch>
                <a:fillRect/>
              </a:stretch>
            </p:blipFill>
            <p:spPr>
              <a:xfrm>
                <a:off x="8276973" y="3193827"/>
                <a:ext cx="6069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FD98C455-5A0A-F6CD-CD28-F05F1FB43858}"/>
                  </a:ext>
                </a:extLst>
              </p14:cNvPr>
              <p14:cNvContentPartPr/>
              <p14:nvPr/>
            </p14:nvContentPartPr>
            <p14:xfrm>
              <a:off x="9067893" y="4173387"/>
              <a:ext cx="405720" cy="51840"/>
            </p14:xfrm>
          </p:contentPart>
        </mc:Choice>
        <mc:Fallback>
          <p:pic>
            <p:nvPicPr>
              <p:cNvPr id="16" name="Ink 15">
                <a:extLst>
                  <a:ext uri="{FF2B5EF4-FFF2-40B4-BE49-F238E27FC236}">
                    <a16:creationId xmlns:a16="http://schemas.microsoft.com/office/drawing/2014/main" id="{FD98C455-5A0A-F6CD-CD28-F05F1FB43858}"/>
                  </a:ext>
                </a:extLst>
              </p:cNvPr>
              <p:cNvPicPr/>
              <p:nvPr/>
            </p:nvPicPr>
            <p:blipFill>
              <a:blip r:embed="rId22"/>
              <a:stretch>
                <a:fillRect/>
              </a:stretch>
            </p:blipFill>
            <p:spPr>
              <a:xfrm>
                <a:off x="9013893" y="4065387"/>
                <a:ext cx="5133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947C9901-2219-C5FB-4F07-B184E9A4A47E}"/>
                  </a:ext>
                </a:extLst>
              </p14:cNvPr>
              <p14:cNvContentPartPr/>
              <p14:nvPr/>
            </p14:nvContentPartPr>
            <p14:xfrm>
              <a:off x="8974653" y="5105427"/>
              <a:ext cx="431640" cy="360"/>
            </p14:xfrm>
          </p:contentPart>
        </mc:Choice>
        <mc:Fallback>
          <p:pic>
            <p:nvPicPr>
              <p:cNvPr id="17" name="Ink 16">
                <a:extLst>
                  <a:ext uri="{FF2B5EF4-FFF2-40B4-BE49-F238E27FC236}">
                    <a16:creationId xmlns:a16="http://schemas.microsoft.com/office/drawing/2014/main" id="{947C9901-2219-C5FB-4F07-B184E9A4A47E}"/>
                  </a:ext>
                </a:extLst>
              </p:cNvPr>
              <p:cNvPicPr/>
              <p:nvPr/>
            </p:nvPicPr>
            <p:blipFill>
              <a:blip r:embed="rId24"/>
              <a:stretch>
                <a:fillRect/>
              </a:stretch>
            </p:blipFill>
            <p:spPr>
              <a:xfrm>
                <a:off x="8920653" y="4997427"/>
                <a:ext cx="539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F1F55FCB-E37F-AF1A-6651-9C4A48B60C3D}"/>
                  </a:ext>
                </a:extLst>
              </p14:cNvPr>
              <p14:cNvContentPartPr/>
              <p14:nvPr/>
            </p14:nvContentPartPr>
            <p14:xfrm>
              <a:off x="6019773" y="897387"/>
              <a:ext cx="609480" cy="18000"/>
            </p14:xfrm>
          </p:contentPart>
        </mc:Choice>
        <mc:Fallback>
          <p:pic>
            <p:nvPicPr>
              <p:cNvPr id="18" name="Ink 17">
                <a:extLst>
                  <a:ext uri="{FF2B5EF4-FFF2-40B4-BE49-F238E27FC236}">
                    <a16:creationId xmlns:a16="http://schemas.microsoft.com/office/drawing/2014/main" id="{F1F55FCB-E37F-AF1A-6651-9C4A48B60C3D}"/>
                  </a:ext>
                </a:extLst>
              </p:cNvPr>
              <p:cNvPicPr/>
              <p:nvPr/>
            </p:nvPicPr>
            <p:blipFill>
              <a:blip r:embed="rId26"/>
              <a:stretch>
                <a:fillRect/>
              </a:stretch>
            </p:blipFill>
            <p:spPr>
              <a:xfrm>
                <a:off x="5965773" y="789387"/>
                <a:ext cx="7171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07890F4A-829E-D277-03C6-9EC231121B7D}"/>
                  </a:ext>
                </a:extLst>
              </p14:cNvPr>
              <p14:cNvContentPartPr/>
              <p14:nvPr/>
            </p14:nvContentPartPr>
            <p14:xfrm>
              <a:off x="5951733" y="1168467"/>
              <a:ext cx="592560" cy="360"/>
            </p14:xfrm>
          </p:contentPart>
        </mc:Choice>
        <mc:Fallback>
          <p:pic>
            <p:nvPicPr>
              <p:cNvPr id="19" name="Ink 18">
                <a:extLst>
                  <a:ext uri="{FF2B5EF4-FFF2-40B4-BE49-F238E27FC236}">
                    <a16:creationId xmlns:a16="http://schemas.microsoft.com/office/drawing/2014/main" id="{07890F4A-829E-D277-03C6-9EC231121B7D}"/>
                  </a:ext>
                </a:extLst>
              </p:cNvPr>
              <p:cNvPicPr/>
              <p:nvPr/>
            </p:nvPicPr>
            <p:blipFill>
              <a:blip r:embed="rId28"/>
              <a:stretch>
                <a:fillRect/>
              </a:stretch>
            </p:blipFill>
            <p:spPr>
              <a:xfrm>
                <a:off x="5897700" y="1060467"/>
                <a:ext cx="700265"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2DB92E0F-B669-3C5D-3DDF-E70BB7946F72}"/>
                  </a:ext>
                </a:extLst>
              </p14:cNvPr>
              <p14:cNvContentPartPr/>
              <p14:nvPr/>
            </p14:nvContentPartPr>
            <p14:xfrm>
              <a:off x="5613333" y="2012667"/>
              <a:ext cx="685800" cy="28080"/>
            </p14:xfrm>
          </p:contentPart>
        </mc:Choice>
        <mc:Fallback>
          <p:pic>
            <p:nvPicPr>
              <p:cNvPr id="20" name="Ink 19">
                <a:extLst>
                  <a:ext uri="{FF2B5EF4-FFF2-40B4-BE49-F238E27FC236}">
                    <a16:creationId xmlns:a16="http://schemas.microsoft.com/office/drawing/2014/main" id="{2DB92E0F-B669-3C5D-3DDF-E70BB7946F72}"/>
                  </a:ext>
                </a:extLst>
              </p:cNvPr>
              <p:cNvPicPr/>
              <p:nvPr/>
            </p:nvPicPr>
            <p:blipFill>
              <a:blip r:embed="rId30"/>
              <a:stretch>
                <a:fillRect/>
              </a:stretch>
            </p:blipFill>
            <p:spPr>
              <a:xfrm>
                <a:off x="5559333" y="1904667"/>
                <a:ext cx="7934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E51B991C-7189-D0BD-1DC0-E718C4766DE7}"/>
                  </a:ext>
                </a:extLst>
              </p14:cNvPr>
              <p14:cNvContentPartPr/>
              <p14:nvPr/>
            </p14:nvContentPartPr>
            <p14:xfrm>
              <a:off x="8695293" y="5308107"/>
              <a:ext cx="363960" cy="42840"/>
            </p14:xfrm>
          </p:contentPart>
        </mc:Choice>
        <mc:Fallback>
          <p:pic>
            <p:nvPicPr>
              <p:cNvPr id="21" name="Ink 20">
                <a:extLst>
                  <a:ext uri="{FF2B5EF4-FFF2-40B4-BE49-F238E27FC236}">
                    <a16:creationId xmlns:a16="http://schemas.microsoft.com/office/drawing/2014/main" id="{E51B991C-7189-D0BD-1DC0-E718C4766DE7}"/>
                  </a:ext>
                </a:extLst>
              </p:cNvPr>
              <p:cNvPicPr/>
              <p:nvPr/>
            </p:nvPicPr>
            <p:blipFill>
              <a:blip r:embed="rId32"/>
              <a:stretch>
                <a:fillRect/>
              </a:stretch>
            </p:blipFill>
            <p:spPr>
              <a:xfrm>
                <a:off x="8641293" y="5200107"/>
                <a:ext cx="4716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844F23DB-9F79-4619-D716-7F49C5386C4B}"/>
                  </a:ext>
                </a:extLst>
              </p14:cNvPr>
              <p14:cNvContentPartPr/>
              <p14:nvPr/>
            </p14:nvContentPartPr>
            <p14:xfrm>
              <a:off x="8923893" y="4021467"/>
              <a:ext cx="465120" cy="360"/>
            </p14:xfrm>
          </p:contentPart>
        </mc:Choice>
        <mc:Fallback>
          <p:pic>
            <p:nvPicPr>
              <p:cNvPr id="22" name="Ink 21">
                <a:extLst>
                  <a:ext uri="{FF2B5EF4-FFF2-40B4-BE49-F238E27FC236}">
                    <a16:creationId xmlns:a16="http://schemas.microsoft.com/office/drawing/2014/main" id="{844F23DB-9F79-4619-D716-7F49C5386C4B}"/>
                  </a:ext>
                </a:extLst>
              </p:cNvPr>
              <p:cNvPicPr/>
              <p:nvPr/>
            </p:nvPicPr>
            <p:blipFill>
              <a:blip r:embed="rId34"/>
              <a:stretch>
                <a:fillRect/>
              </a:stretch>
            </p:blipFill>
            <p:spPr>
              <a:xfrm>
                <a:off x="8869893" y="3913467"/>
                <a:ext cx="5727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ACED32AA-88CF-AE51-E633-62EF84F4DC4E}"/>
                  </a:ext>
                </a:extLst>
              </p14:cNvPr>
              <p14:cNvContentPartPr/>
              <p14:nvPr/>
            </p14:nvContentPartPr>
            <p14:xfrm>
              <a:off x="3627457" y="4696392"/>
              <a:ext cx="301320" cy="481320"/>
            </p14:xfrm>
          </p:contentPart>
        </mc:Choice>
        <mc:Fallback>
          <p:pic>
            <p:nvPicPr>
              <p:cNvPr id="23" name="Ink 22">
                <a:extLst>
                  <a:ext uri="{FF2B5EF4-FFF2-40B4-BE49-F238E27FC236}">
                    <a16:creationId xmlns:a16="http://schemas.microsoft.com/office/drawing/2014/main" id="{ACED32AA-88CF-AE51-E633-62EF84F4DC4E}"/>
                  </a:ext>
                </a:extLst>
              </p:cNvPr>
              <p:cNvPicPr/>
              <p:nvPr/>
            </p:nvPicPr>
            <p:blipFill>
              <a:blip r:embed="rId36"/>
              <a:stretch>
                <a:fillRect/>
              </a:stretch>
            </p:blipFill>
            <p:spPr>
              <a:xfrm>
                <a:off x="3573457" y="4588311"/>
                <a:ext cx="408960" cy="697121"/>
              </a:xfrm>
              <a:prstGeom prst="rect">
                <a:avLst/>
              </a:prstGeom>
            </p:spPr>
          </p:pic>
        </mc:Fallback>
      </mc:AlternateContent>
      <p:sp>
        <p:nvSpPr>
          <p:cNvPr id="25" name="Rectangle 24">
            <a:extLst>
              <a:ext uri="{FF2B5EF4-FFF2-40B4-BE49-F238E27FC236}">
                <a16:creationId xmlns:a16="http://schemas.microsoft.com/office/drawing/2014/main" id="{7403542D-9FC2-BD7E-5CFD-4E9F531A221E}"/>
              </a:ext>
            </a:extLst>
          </p:cNvPr>
          <p:cNvSpPr/>
          <p:nvPr/>
        </p:nvSpPr>
        <p:spPr>
          <a:xfrm>
            <a:off x="114237" y="252961"/>
            <a:ext cx="5223960" cy="3991106"/>
          </a:xfrm>
          <a:prstGeom prst="rect">
            <a:avLst/>
          </a:prstGeom>
          <a:solidFill>
            <a:srgbClr val="FFFFFF">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32CC188-F7E9-11C6-80C4-3C8959C48E11}"/>
              </a:ext>
            </a:extLst>
          </p:cNvPr>
          <p:cNvSpPr/>
          <p:nvPr/>
        </p:nvSpPr>
        <p:spPr>
          <a:xfrm>
            <a:off x="6713686" y="439436"/>
            <a:ext cx="5223960" cy="2194231"/>
          </a:xfrm>
          <a:prstGeom prst="rect">
            <a:avLst/>
          </a:prstGeom>
          <a:solidFill>
            <a:srgbClr val="FFFFFF">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F70AE19-23BC-E096-DFF5-91FE627EF43E}"/>
              </a:ext>
            </a:extLst>
          </p:cNvPr>
          <p:cNvSpPr txBox="1"/>
          <p:nvPr/>
        </p:nvSpPr>
        <p:spPr>
          <a:xfrm>
            <a:off x="582892" y="2589231"/>
            <a:ext cx="3826300" cy="369332"/>
          </a:xfrm>
          <a:prstGeom prst="rect">
            <a:avLst/>
          </a:prstGeom>
          <a:solidFill>
            <a:srgbClr val="FFFFFF">
              <a:alpha val="81961"/>
            </a:srgbClr>
          </a:solidFill>
        </p:spPr>
        <p:txBody>
          <a:bodyPr wrap="square" rtlCol="0">
            <a:spAutoFit/>
          </a:bodyPr>
          <a:lstStyle/>
          <a:p>
            <a:pPr algn="just"/>
            <a:r>
              <a:rPr lang="en-US">
                <a:latin typeface="+mj-lt"/>
              </a:rPr>
              <a:t>Top 15 BTS stations</a:t>
            </a:r>
          </a:p>
        </p:txBody>
      </p:sp>
      <p:sp>
        <p:nvSpPr>
          <p:cNvPr id="27" name="Rectangle 26">
            <a:extLst>
              <a:ext uri="{FF2B5EF4-FFF2-40B4-BE49-F238E27FC236}">
                <a16:creationId xmlns:a16="http://schemas.microsoft.com/office/drawing/2014/main" id="{9CA2D9BF-4D4F-8090-6A6F-031CD36E71F9}"/>
              </a:ext>
            </a:extLst>
          </p:cNvPr>
          <p:cNvSpPr/>
          <p:nvPr/>
        </p:nvSpPr>
        <p:spPr>
          <a:xfrm>
            <a:off x="9642646" y="2633667"/>
            <a:ext cx="2210954" cy="3653380"/>
          </a:xfrm>
          <a:prstGeom prst="rect">
            <a:avLst/>
          </a:prstGeom>
          <a:solidFill>
            <a:srgbClr val="FFFFFF">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7A08515-7FB0-7509-1D1B-9061B83DF1D5}"/>
              </a:ext>
            </a:extLst>
          </p:cNvPr>
          <p:cNvSpPr/>
          <p:nvPr/>
        </p:nvSpPr>
        <p:spPr>
          <a:xfrm>
            <a:off x="676275" y="3914577"/>
            <a:ext cx="2210953" cy="2767030"/>
          </a:xfrm>
          <a:prstGeom prst="rect">
            <a:avLst/>
          </a:prstGeom>
          <a:solidFill>
            <a:srgbClr val="FFFFFF">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6EA7D77-D0F2-EE50-22FE-881119FFD35F}"/>
              </a:ext>
            </a:extLst>
          </p:cNvPr>
          <p:cNvSpPr/>
          <p:nvPr/>
        </p:nvSpPr>
        <p:spPr>
          <a:xfrm>
            <a:off x="8075996" y="5866827"/>
            <a:ext cx="2210954" cy="864027"/>
          </a:xfrm>
          <a:prstGeom prst="rect">
            <a:avLst/>
          </a:prstGeom>
          <a:solidFill>
            <a:srgbClr val="FFFFFF">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49A5485-E2C2-8737-B462-E143CC43E12F}"/>
              </a:ext>
            </a:extLst>
          </p:cNvPr>
          <p:cNvSpPr txBox="1"/>
          <p:nvPr/>
        </p:nvSpPr>
        <p:spPr>
          <a:xfrm>
            <a:off x="6139264" y="6522762"/>
            <a:ext cx="6102417" cy="215444"/>
          </a:xfrm>
          <a:prstGeom prst="rect">
            <a:avLst/>
          </a:prstGeom>
          <a:noFill/>
        </p:spPr>
        <p:txBody>
          <a:bodyPr wrap="square">
            <a:spAutoFit/>
          </a:bodyPr>
          <a:lstStyle/>
          <a:p>
            <a:pPr algn="r"/>
            <a:r>
              <a:rPr lang="en-US" sz="800" b="1">
                <a:solidFill>
                  <a:schemeClr val="accent1">
                    <a:lumMod val="50000"/>
                  </a:schemeClr>
                </a:solidFill>
              </a:rPr>
              <a:t>Source: </a:t>
            </a:r>
            <a:r>
              <a:rPr lang="en-US" sz="800">
                <a:solidFill>
                  <a:schemeClr val="accent1">
                    <a:lumMod val="50000"/>
                  </a:schemeClr>
                </a:solidFill>
              </a:rPr>
              <a:t>https://www.klook.com/activity/11626-bts-skytrain-rabbit-card-bangkok/</a:t>
            </a:r>
          </a:p>
        </p:txBody>
      </p:sp>
      <p:sp>
        <p:nvSpPr>
          <p:cNvPr id="6" name="Rectangle 5">
            <a:extLst>
              <a:ext uri="{FF2B5EF4-FFF2-40B4-BE49-F238E27FC236}">
                <a16:creationId xmlns:a16="http://schemas.microsoft.com/office/drawing/2014/main" id="{7C60046B-DA87-F566-52DF-A99AF521BA49}"/>
              </a:ext>
            </a:extLst>
          </p:cNvPr>
          <p:cNvSpPr/>
          <p:nvPr/>
        </p:nvSpPr>
        <p:spPr>
          <a:xfrm>
            <a:off x="7306486" y="2585366"/>
            <a:ext cx="2497913" cy="304574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1D0592B-F807-99F0-EB4E-2AE0BE0F0596}"/>
              </a:ext>
            </a:extLst>
          </p:cNvPr>
          <p:cNvSpPr/>
          <p:nvPr/>
        </p:nvSpPr>
        <p:spPr>
          <a:xfrm>
            <a:off x="5359400" y="787399"/>
            <a:ext cx="1506898" cy="160866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4B3E318-EE3E-2A73-5BBD-2BF50053EDFD}"/>
              </a:ext>
            </a:extLst>
          </p:cNvPr>
          <p:cNvSpPr/>
          <p:nvPr/>
        </p:nvSpPr>
        <p:spPr>
          <a:xfrm>
            <a:off x="3470622" y="4485010"/>
            <a:ext cx="584912" cy="97245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4B85679-4ADA-A229-0A03-0AD4812610A6}"/>
              </a:ext>
            </a:extLst>
          </p:cNvPr>
          <p:cNvSpPr txBox="1"/>
          <p:nvPr/>
        </p:nvSpPr>
        <p:spPr>
          <a:xfrm>
            <a:off x="576611" y="3115009"/>
            <a:ext cx="3632887" cy="2523768"/>
          </a:xfrm>
          <a:prstGeom prst="rect">
            <a:avLst/>
          </a:prstGeom>
          <a:noFill/>
        </p:spPr>
        <p:txBody>
          <a:bodyPr wrap="square" rtlCol="0">
            <a:spAutoFit/>
          </a:bodyPr>
          <a:lstStyle/>
          <a:p>
            <a:r>
              <a:rPr lang="en-TH" sz="1000" kern="100">
                <a:effectLst/>
                <a:latin typeface="+mj-lt"/>
                <a:ea typeface="Aptos" panose="020B0004020202020204" pitchFamily="34" charset="0"/>
                <a:cs typeface="Angsana New" panose="02020603050405020304" pitchFamily="18" charset="-34"/>
              </a:rPr>
              <a:t>E9 On nut BTS  (</a:t>
            </a:r>
            <a:r>
              <a:rPr lang="en-US" sz="1000" kern="100">
                <a:effectLst/>
                <a:latin typeface="+mj-lt"/>
                <a:ea typeface="Aptos" panose="020B0004020202020204" pitchFamily="34" charset="0"/>
                <a:cs typeface="Angsana New" panose="02020603050405020304" pitchFamily="18" charset="-34"/>
              </a:rPr>
              <a:t>Khlong </a:t>
            </a:r>
            <a:r>
              <a:rPr lang="en-US" sz="1000" kern="100" err="1">
                <a:effectLst/>
                <a:latin typeface="+mj-lt"/>
                <a:ea typeface="Aptos" panose="020B0004020202020204" pitchFamily="34" charset="0"/>
                <a:cs typeface="Angsana New" panose="02020603050405020304" pitchFamily="18" charset="-34"/>
              </a:rPr>
              <a:t>toei</a:t>
            </a:r>
            <a:r>
              <a:rPr lang="en-TH" sz="1000" kern="100">
                <a:effectLst/>
                <a:latin typeface="+mj-lt"/>
                <a:ea typeface="Aptos" panose="020B0004020202020204" pitchFamily="34" charset="0"/>
                <a:cs typeface="Angsana New" panose="02020603050405020304" pitchFamily="18" charset="-34"/>
              </a:rPr>
              <a:t>)</a:t>
            </a:r>
          </a:p>
          <a:p>
            <a:r>
              <a:rPr lang="en-TH" sz="1000" kern="100">
                <a:effectLst/>
                <a:latin typeface="+mj-lt"/>
                <a:ea typeface="Aptos" panose="020B0004020202020204" pitchFamily="34" charset="0"/>
                <a:cs typeface="Angsana New" panose="02020603050405020304" pitchFamily="18" charset="-34"/>
              </a:rPr>
              <a:t>E4 Asok BTS        (</a:t>
            </a:r>
            <a:r>
              <a:rPr lang="en-US" sz="1000" kern="100">
                <a:effectLst/>
                <a:latin typeface="+mj-lt"/>
                <a:ea typeface="Aptos" panose="020B0004020202020204" pitchFamily="34" charset="0"/>
                <a:cs typeface="Angsana New" panose="02020603050405020304" pitchFamily="18" charset="-34"/>
              </a:rPr>
              <a:t>Khlong </a:t>
            </a:r>
            <a:r>
              <a:rPr lang="en-US" sz="1000" kern="100" err="1">
                <a:effectLst/>
                <a:latin typeface="+mj-lt"/>
                <a:ea typeface="Aptos" panose="020B0004020202020204" pitchFamily="34" charset="0"/>
                <a:cs typeface="Angsana New" panose="02020603050405020304" pitchFamily="18" charset="-34"/>
              </a:rPr>
              <a:t>toei</a:t>
            </a:r>
            <a:r>
              <a:rPr lang="en-TH" sz="1000" kern="100">
                <a:effectLst/>
                <a:latin typeface="+mj-lt"/>
                <a:ea typeface="Aptos" panose="020B0004020202020204" pitchFamily="34" charset="0"/>
                <a:cs typeface="Angsana New" panose="02020603050405020304" pitchFamily="18" charset="-34"/>
              </a:rPr>
              <a:t>)</a:t>
            </a:r>
          </a:p>
          <a:p>
            <a:r>
              <a:rPr lang="en-TH" sz="1000" kern="100">
                <a:effectLst/>
                <a:latin typeface="+mj-lt"/>
                <a:ea typeface="Aptos" panose="020B0004020202020204" pitchFamily="34" charset="0"/>
                <a:cs typeface="Angsana New" panose="02020603050405020304" pitchFamily="18" charset="-34"/>
              </a:rPr>
              <a:t>E6 Thong lo BTS  (Wattana)     </a:t>
            </a:r>
          </a:p>
          <a:p>
            <a:r>
              <a:rPr lang="en-TH" sz="1000" kern="100">
                <a:effectLst/>
                <a:latin typeface="+mj-lt"/>
                <a:ea typeface="Aptos" panose="020B0004020202020204" pitchFamily="34" charset="0"/>
                <a:cs typeface="Angsana New" panose="02020603050405020304" pitchFamily="18" charset="-34"/>
              </a:rPr>
              <a:t>E8 Phra khanong BTS (</a:t>
            </a:r>
            <a:r>
              <a:rPr lang="en-US" sz="1000" kern="100">
                <a:effectLst/>
                <a:latin typeface="+mj-lt"/>
                <a:ea typeface="Aptos" panose="020B0004020202020204" pitchFamily="34" charset="0"/>
                <a:cs typeface="Angsana New" panose="02020603050405020304" pitchFamily="18" charset="-34"/>
              </a:rPr>
              <a:t>Khlong </a:t>
            </a:r>
            <a:r>
              <a:rPr lang="en-US" sz="1000" kern="100" err="1">
                <a:effectLst/>
                <a:latin typeface="+mj-lt"/>
                <a:ea typeface="Aptos" panose="020B0004020202020204" pitchFamily="34" charset="0"/>
                <a:cs typeface="Angsana New" panose="02020603050405020304" pitchFamily="18" charset="-34"/>
              </a:rPr>
              <a:t>toei</a:t>
            </a:r>
            <a:r>
              <a:rPr lang="en-TH" sz="1000" kern="100">
                <a:effectLst/>
                <a:latin typeface="+mj-lt"/>
                <a:ea typeface="Aptos" panose="020B0004020202020204" pitchFamily="34" charset="0"/>
                <a:cs typeface="Angsana New" panose="02020603050405020304" pitchFamily="18" charset="-34"/>
              </a:rPr>
              <a:t>)   </a:t>
            </a:r>
          </a:p>
          <a:p>
            <a:r>
              <a:rPr lang="en-TH" sz="1000" kern="100">
                <a:effectLst/>
                <a:latin typeface="+mj-lt"/>
                <a:ea typeface="Aptos" panose="020B0004020202020204" pitchFamily="34" charset="0"/>
                <a:cs typeface="Angsana New" panose="02020603050405020304" pitchFamily="18" charset="-34"/>
              </a:rPr>
              <a:t>E12 Udom suk BTS         </a:t>
            </a:r>
          </a:p>
          <a:p>
            <a:r>
              <a:rPr lang="en-TH" sz="1000" kern="100">
                <a:effectLst/>
                <a:latin typeface="+mj-lt"/>
                <a:ea typeface="Aptos" panose="020B0004020202020204" pitchFamily="34" charset="0"/>
                <a:cs typeface="Angsana New" panose="02020603050405020304" pitchFamily="18" charset="-34"/>
              </a:rPr>
              <a:t>E5 Phrom phong BTS   (Wattana)</a:t>
            </a:r>
          </a:p>
          <a:p>
            <a:r>
              <a:rPr lang="en-TH" sz="1000" kern="100">
                <a:effectLst/>
                <a:latin typeface="+mj-lt"/>
                <a:ea typeface="Aptos" panose="020B0004020202020204" pitchFamily="34" charset="0"/>
                <a:cs typeface="Angsana New" panose="02020603050405020304" pitchFamily="18" charset="-34"/>
              </a:rPr>
              <a:t>E7 Ekkamai BTS   (Wattana)</a:t>
            </a:r>
          </a:p>
          <a:p>
            <a:r>
              <a:rPr lang="en-TH" sz="1000" kern="100">
                <a:effectLst/>
                <a:latin typeface="+mj-lt"/>
                <a:ea typeface="Aptos" panose="020B0004020202020204" pitchFamily="34" charset="0"/>
                <a:cs typeface="Angsana New" panose="02020603050405020304" pitchFamily="18" charset="-34"/>
              </a:rPr>
              <a:t>E11 Punnawithi BTS       </a:t>
            </a:r>
          </a:p>
          <a:p>
            <a:r>
              <a:rPr lang="en-TH" sz="1000" kern="100">
                <a:effectLst/>
                <a:latin typeface="+mj-lt"/>
                <a:ea typeface="Aptos" panose="020B0004020202020204" pitchFamily="34" charset="0"/>
                <a:cs typeface="Angsana New" panose="02020603050405020304" pitchFamily="18" charset="-34"/>
              </a:rPr>
              <a:t>E14 Bearing BTS          </a:t>
            </a:r>
          </a:p>
          <a:p>
            <a:r>
              <a:rPr lang="en-TH" sz="1000" kern="100">
                <a:effectLst/>
                <a:latin typeface="+mj-lt"/>
                <a:ea typeface="Aptos" panose="020B0004020202020204" pitchFamily="34" charset="0"/>
                <a:cs typeface="Angsana New" panose="02020603050405020304" pitchFamily="18" charset="-34"/>
              </a:rPr>
              <a:t>N7 Saphan kwai BTS       </a:t>
            </a:r>
          </a:p>
          <a:p>
            <a:r>
              <a:rPr lang="en-TH" sz="1000" kern="100">
                <a:effectLst/>
                <a:latin typeface="+mj-lt"/>
                <a:ea typeface="Aptos" panose="020B0004020202020204" pitchFamily="34" charset="0"/>
                <a:cs typeface="Angsana New" panose="02020603050405020304" pitchFamily="18" charset="-34"/>
              </a:rPr>
              <a:t>N6 Sena ruam BTS         </a:t>
            </a:r>
          </a:p>
          <a:p>
            <a:r>
              <a:rPr lang="en-TH" sz="1000" kern="100">
                <a:effectLst/>
                <a:latin typeface="+mj-lt"/>
                <a:ea typeface="Aptos" panose="020B0004020202020204" pitchFamily="34" charset="0"/>
                <a:cs typeface="Angsana New" panose="02020603050405020304" pitchFamily="18" charset="-34"/>
              </a:rPr>
              <a:t>N2 Phaya thai BTS        </a:t>
            </a:r>
          </a:p>
          <a:p>
            <a:r>
              <a:rPr lang="en-TH" sz="1000" kern="100">
                <a:effectLst/>
                <a:latin typeface="+mj-lt"/>
                <a:ea typeface="Aptos" panose="020B0004020202020204" pitchFamily="34" charset="0"/>
                <a:cs typeface="Angsana New" panose="02020603050405020304" pitchFamily="18" charset="-34"/>
              </a:rPr>
              <a:t>E15 Samrong BTS          </a:t>
            </a:r>
          </a:p>
          <a:p>
            <a:r>
              <a:rPr lang="en-TH" sz="1000" kern="100">
                <a:effectLst/>
                <a:latin typeface="+mj-lt"/>
                <a:ea typeface="Aptos" panose="020B0004020202020204" pitchFamily="34" charset="0"/>
                <a:cs typeface="Angsana New" panose="02020603050405020304" pitchFamily="18" charset="-34"/>
              </a:rPr>
              <a:t>E10 Bang chak BTS        </a:t>
            </a:r>
          </a:p>
          <a:p>
            <a:endParaRPr lang="en-TH"/>
          </a:p>
        </p:txBody>
      </p:sp>
    </p:spTree>
    <p:extLst>
      <p:ext uri="{BB962C8B-B14F-4D97-AF65-F5344CB8AC3E}">
        <p14:creationId xmlns:p14="http://schemas.microsoft.com/office/powerpoint/2010/main" val="243184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3EE6BD0F-7DB4-0F63-FA7B-7AF948D05F19}"/>
              </a:ext>
            </a:extLst>
          </p:cNvPr>
          <p:cNvPicPr>
            <a:picLocks noChangeAspect="1"/>
          </p:cNvPicPr>
          <p:nvPr/>
        </p:nvPicPr>
        <p:blipFill>
          <a:blip r:embed="rId4"/>
          <a:stretch>
            <a:fillRect/>
          </a:stretch>
        </p:blipFill>
        <p:spPr>
          <a:xfrm>
            <a:off x="1155353" y="234778"/>
            <a:ext cx="9881293" cy="5782963"/>
          </a:xfrm>
          <a:prstGeom prst="rect">
            <a:avLst/>
          </a:prstGeom>
        </p:spPr>
      </p:pic>
      <p:grpSp>
        <p:nvGrpSpPr>
          <p:cNvPr id="47" name="Group 46">
            <a:extLst>
              <a:ext uri="{FF2B5EF4-FFF2-40B4-BE49-F238E27FC236}">
                <a16:creationId xmlns:a16="http://schemas.microsoft.com/office/drawing/2014/main" id="{2F152F17-1A67-FD5A-6BA6-9FE4D1E75A08}"/>
              </a:ext>
            </a:extLst>
          </p:cNvPr>
          <p:cNvGrpSpPr/>
          <p:nvPr/>
        </p:nvGrpSpPr>
        <p:grpSpPr>
          <a:xfrm>
            <a:off x="9235826" y="4706067"/>
            <a:ext cx="1381788" cy="650693"/>
            <a:chOff x="8489096" y="2940912"/>
            <a:chExt cx="1210962" cy="556054"/>
          </a:xfrm>
        </p:grpSpPr>
        <p:sp>
          <p:nvSpPr>
            <p:cNvPr id="44" name="Rectangle 43">
              <a:extLst>
                <a:ext uri="{FF2B5EF4-FFF2-40B4-BE49-F238E27FC236}">
                  <a16:creationId xmlns:a16="http://schemas.microsoft.com/office/drawing/2014/main" id="{A2D03AC3-AA8B-1951-ECEE-AAD322EF5113}"/>
                </a:ext>
              </a:extLst>
            </p:cNvPr>
            <p:cNvSpPr/>
            <p:nvPr/>
          </p:nvSpPr>
          <p:spPr>
            <a:xfrm>
              <a:off x="8489096" y="2940912"/>
              <a:ext cx="1210962" cy="5560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H"/>
            </a:p>
          </p:txBody>
        </p:sp>
        <p:sp>
          <p:nvSpPr>
            <p:cNvPr id="45" name="Rectangle 44">
              <a:extLst>
                <a:ext uri="{FF2B5EF4-FFF2-40B4-BE49-F238E27FC236}">
                  <a16:creationId xmlns:a16="http://schemas.microsoft.com/office/drawing/2014/main" id="{8772DED2-6AFE-4D20-958A-6AF91A502413}"/>
                </a:ext>
              </a:extLst>
            </p:cNvPr>
            <p:cNvSpPr/>
            <p:nvPr/>
          </p:nvSpPr>
          <p:spPr>
            <a:xfrm>
              <a:off x="8649734" y="3058301"/>
              <a:ext cx="444843" cy="321276"/>
            </a:xfrm>
            <a:prstGeom prst="rect">
              <a:avLst/>
            </a:prstGeom>
            <a:solidFill>
              <a:srgbClr val="5573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46" name="TextBox 45">
              <a:extLst>
                <a:ext uri="{FF2B5EF4-FFF2-40B4-BE49-F238E27FC236}">
                  <a16:creationId xmlns:a16="http://schemas.microsoft.com/office/drawing/2014/main" id="{B2D3D906-2181-8120-FE3C-BD7DDF25256A}"/>
                </a:ext>
              </a:extLst>
            </p:cNvPr>
            <p:cNvSpPr txBox="1"/>
            <p:nvPr/>
          </p:nvSpPr>
          <p:spPr>
            <a:xfrm>
              <a:off x="9135251" y="3003495"/>
              <a:ext cx="417041" cy="415498"/>
            </a:xfrm>
            <a:prstGeom prst="rect">
              <a:avLst/>
            </a:prstGeom>
            <a:noFill/>
          </p:spPr>
          <p:txBody>
            <a:bodyPr wrap="square" rtlCol="0">
              <a:spAutoFit/>
            </a:bodyPr>
            <a:lstStyle/>
            <a:p>
              <a:r>
                <a:rPr lang="en-TH" sz="1050"/>
                <a:t>Has BTS</a:t>
              </a:r>
            </a:p>
          </p:txBody>
        </p:sp>
      </p:grpSp>
    </p:spTree>
    <p:extLst>
      <p:ext uri="{BB962C8B-B14F-4D97-AF65-F5344CB8AC3E}">
        <p14:creationId xmlns:p14="http://schemas.microsoft.com/office/powerpoint/2010/main" val="2829665781"/>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5D7F70-A575-E413-CE5B-199A2150CE77}"/>
              </a:ext>
            </a:extLst>
          </p:cNvPr>
          <p:cNvPicPr>
            <a:picLocks noChangeAspect="1"/>
          </p:cNvPicPr>
          <p:nvPr/>
        </p:nvPicPr>
        <p:blipFill>
          <a:blip r:embed="rId3"/>
          <a:stretch>
            <a:fillRect/>
          </a:stretch>
        </p:blipFill>
        <p:spPr>
          <a:xfrm>
            <a:off x="3152967" y="988527"/>
            <a:ext cx="7928105" cy="5180675"/>
          </a:xfrm>
          <a:prstGeom prst="rect">
            <a:avLst/>
          </a:prstGeom>
        </p:spPr>
      </p:pic>
      <p:sp>
        <p:nvSpPr>
          <p:cNvPr id="5" name="TextBox 4">
            <a:extLst>
              <a:ext uri="{FF2B5EF4-FFF2-40B4-BE49-F238E27FC236}">
                <a16:creationId xmlns:a16="http://schemas.microsoft.com/office/drawing/2014/main" id="{44B441F0-378E-AEDB-344E-4E66A169D798}"/>
              </a:ext>
            </a:extLst>
          </p:cNvPr>
          <p:cNvSpPr txBox="1"/>
          <p:nvPr/>
        </p:nvSpPr>
        <p:spPr>
          <a:xfrm>
            <a:off x="3957635" y="6193180"/>
            <a:ext cx="6102417" cy="215444"/>
          </a:xfrm>
          <a:prstGeom prst="rect">
            <a:avLst/>
          </a:prstGeom>
          <a:noFill/>
        </p:spPr>
        <p:txBody>
          <a:bodyPr wrap="square">
            <a:spAutoFit/>
          </a:bodyPr>
          <a:lstStyle/>
          <a:p>
            <a:pPr algn="r"/>
            <a:r>
              <a:rPr lang="en-US" sz="800" b="1">
                <a:solidFill>
                  <a:schemeClr val="accent1">
                    <a:lumMod val="50000"/>
                  </a:schemeClr>
                </a:solidFill>
              </a:rPr>
              <a:t>Source: </a:t>
            </a:r>
            <a:r>
              <a:rPr lang="en-US" sz="800">
                <a:solidFill>
                  <a:schemeClr val="accent1">
                    <a:lumMod val="50000"/>
                  </a:schemeClr>
                </a:solidFill>
              </a:rPr>
              <a:t>https://metro.bemplc.co.th/MRT-System-Map?lang=en</a:t>
            </a:r>
          </a:p>
        </p:txBody>
      </p:sp>
      <p:sp>
        <p:nvSpPr>
          <p:cNvPr id="8" name="Rectangle 7">
            <a:extLst>
              <a:ext uri="{FF2B5EF4-FFF2-40B4-BE49-F238E27FC236}">
                <a16:creationId xmlns:a16="http://schemas.microsoft.com/office/drawing/2014/main" id="{C59902C9-1B5C-3F3D-7C52-DD23852924AB}"/>
              </a:ext>
            </a:extLst>
          </p:cNvPr>
          <p:cNvSpPr/>
          <p:nvPr/>
        </p:nvSpPr>
        <p:spPr>
          <a:xfrm>
            <a:off x="6777111" y="1724103"/>
            <a:ext cx="3282941" cy="35144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D3C02324-A916-D1A5-48A4-17E4A4B04FFC}"/>
                  </a:ext>
                </a:extLst>
              </p14:cNvPr>
              <p14:cNvContentPartPr/>
              <p14:nvPr/>
            </p14:nvContentPartPr>
            <p14:xfrm>
              <a:off x="8805240" y="3803544"/>
              <a:ext cx="622080" cy="28080"/>
            </p14:xfrm>
          </p:contentPart>
        </mc:Choice>
        <mc:Fallback>
          <p:pic>
            <p:nvPicPr>
              <p:cNvPr id="9" name="Ink 8">
                <a:extLst>
                  <a:ext uri="{FF2B5EF4-FFF2-40B4-BE49-F238E27FC236}">
                    <a16:creationId xmlns:a16="http://schemas.microsoft.com/office/drawing/2014/main" id="{D3C02324-A916-D1A5-48A4-17E4A4B04FFC}"/>
                  </a:ext>
                </a:extLst>
              </p:cNvPr>
              <p:cNvPicPr/>
              <p:nvPr/>
            </p:nvPicPr>
            <p:blipFill>
              <a:blip r:embed="rId5"/>
              <a:stretch>
                <a:fillRect/>
              </a:stretch>
            </p:blipFill>
            <p:spPr>
              <a:xfrm>
                <a:off x="8751240" y="3695544"/>
                <a:ext cx="7297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661C1D9E-C931-21A5-A470-F0F4E336ABA6}"/>
                  </a:ext>
                </a:extLst>
              </p14:cNvPr>
              <p14:cNvContentPartPr/>
              <p14:nvPr/>
            </p14:nvContentPartPr>
            <p14:xfrm>
              <a:off x="8887680" y="3922704"/>
              <a:ext cx="556920" cy="15480"/>
            </p14:xfrm>
          </p:contentPart>
        </mc:Choice>
        <mc:Fallback>
          <p:pic>
            <p:nvPicPr>
              <p:cNvPr id="10" name="Ink 9">
                <a:extLst>
                  <a:ext uri="{FF2B5EF4-FFF2-40B4-BE49-F238E27FC236}">
                    <a16:creationId xmlns:a16="http://schemas.microsoft.com/office/drawing/2014/main" id="{661C1D9E-C931-21A5-A470-F0F4E336ABA6}"/>
                  </a:ext>
                </a:extLst>
              </p:cNvPr>
              <p:cNvPicPr/>
              <p:nvPr/>
            </p:nvPicPr>
            <p:blipFill>
              <a:blip r:embed="rId7"/>
              <a:stretch>
                <a:fillRect/>
              </a:stretch>
            </p:blipFill>
            <p:spPr>
              <a:xfrm>
                <a:off x="8833680" y="3814704"/>
                <a:ext cx="6645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F0981750-13D8-38AA-6281-A40A78C6408F}"/>
                  </a:ext>
                </a:extLst>
              </p14:cNvPr>
              <p14:cNvContentPartPr/>
              <p14:nvPr/>
            </p14:nvContentPartPr>
            <p14:xfrm>
              <a:off x="8869680" y="3071664"/>
              <a:ext cx="520200" cy="28440"/>
            </p14:xfrm>
          </p:contentPart>
        </mc:Choice>
        <mc:Fallback>
          <p:pic>
            <p:nvPicPr>
              <p:cNvPr id="11" name="Ink 10">
                <a:extLst>
                  <a:ext uri="{FF2B5EF4-FFF2-40B4-BE49-F238E27FC236}">
                    <a16:creationId xmlns:a16="http://schemas.microsoft.com/office/drawing/2014/main" id="{F0981750-13D8-38AA-6281-A40A78C6408F}"/>
                  </a:ext>
                </a:extLst>
              </p:cNvPr>
              <p:cNvPicPr/>
              <p:nvPr/>
            </p:nvPicPr>
            <p:blipFill>
              <a:blip r:embed="rId9"/>
              <a:stretch>
                <a:fillRect/>
              </a:stretch>
            </p:blipFill>
            <p:spPr>
              <a:xfrm>
                <a:off x="8815717" y="2963664"/>
                <a:ext cx="627766"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83BD9AAF-7EF3-2727-5827-A4393FF0E05E}"/>
                  </a:ext>
                </a:extLst>
              </p14:cNvPr>
              <p14:cNvContentPartPr/>
              <p14:nvPr/>
            </p14:nvContentPartPr>
            <p14:xfrm>
              <a:off x="8732520" y="4360824"/>
              <a:ext cx="619200" cy="17640"/>
            </p14:xfrm>
          </p:contentPart>
        </mc:Choice>
        <mc:Fallback>
          <p:pic>
            <p:nvPicPr>
              <p:cNvPr id="12" name="Ink 11">
                <a:extLst>
                  <a:ext uri="{FF2B5EF4-FFF2-40B4-BE49-F238E27FC236}">
                    <a16:creationId xmlns:a16="http://schemas.microsoft.com/office/drawing/2014/main" id="{83BD9AAF-7EF3-2727-5827-A4393FF0E05E}"/>
                  </a:ext>
                </a:extLst>
              </p:cNvPr>
              <p:cNvPicPr/>
              <p:nvPr/>
            </p:nvPicPr>
            <p:blipFill>
              <a:blip r:embed="rId11"/>
              <a:stretch>
                <a:fillRect/>
              </a:stretch>
            </p:blipFill>
            <p:spPr>
              <a:xfrm>
                <a:off x="8678520" y="4252824"/>
                <a:ext cx="7268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EDA9A227-EF8C-5FE5-5749-A3C96B947AC6}"/>
                  </a:ext>
                </a:extLst>
              </p14:cNvPr>
              <p14:cNvContentPartPr/>
              <p14:nvPr/>
            </p14:nvContentPartPr>
            <p14:xfrm>
              <a:off x="8814600" y="4479624"/>
              <a:ext cx="495720" cy="28440"/>
            </p14:xfrm>
          </p:contentPart>
        </mc:Choice>
        <mc:Fallback>
          <p:pic>
            <p:nvPicPr>
              <p:cNvPr id="13" name="Ink 12">
                <a:extLst>
                  <a:ext uri="{FF2B5EF4-FFF2-40B4-BE49-F238E27FC236}">
                    <a16:creationId xmlns:a16="http://schemas.microsoft.com/office/drawing/2014/main" id="{EDA9A227-EF8C-5FE5-5749-A3C96B947AC6}"/>
                  </a:ext>
                </a:extLst>
              </p:cNvPr>
              <p:cNvPicPr/>
              <p:nvPr/>
            </p:nvPicPr>
            <p:blipFill>
              <a:blip r:embed="rId13"/>
              <a:stretch>
                <a:fillRect/>
              </a:stretch>
            </p:blipFill>
            <p:spPr>
              <a:xfrm>
                <a:off x="8760600" y="4370239"/>
                <a:ext cx="603360" cy="24684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D2555CD8-C626-B908-485F-92FE84F301AA}"/>
                  </a:ext>
                </a:extLst>
              </p14:cNvPr>
              <p14:cNvContentPartPr/>
              <p14:nvPr/>
            </p14:nvContentPartPr>
            <p14:xfrm>
              <a:off x="3556800" y="1462464"/>
              <a:ext cx="583920" cy="9720"/>
            </p14:xfrm>
          </p:contentPart>
        </mc:Choice>
        <mc:Fallback>
          <p:pic>
            <p:nvPicPr>
              <p:cNvPr id="14" name="Ink 13">
                <a:extLst>
                  <a:ext uri="{FF2B5EF4-FFF2-40B4-BE49-F238E27FC236}">
                    <a16:creationId xmlns:a16="http://schemas.microsoft.com/office/drawing/2014/main" id="{D2555CD8-C626-B908-485F-92FE84F301AA}"/>
                  </a:ext>
                </a:extLst>
              </p:cNvPr>
              <p:cNvPicPr/>
              <p:nvPr/>
            </p:nvPicPr>
            <p:blipFill>
              <a:blip r:embed="rId15"/>
              <a:stretch>
                <a:fillRect/>
              </a:stretch>
            </p:blipFill>
            <p:spPr>
              <a:xfrm>
                <a:off x="3502800" y="1354464"/>
                <a:ext cx="6915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DED591E0-9546-167D-D878-337DA5532C9A}"/>
                  </a:ext>
                </a:extLst>
              </p14:cNvPr>
              <p14:cNvContentPartPr/>
              <p14:nvPr/>
            </p14:nvContentPartPr>
            <p14:xfrm>
              <a:off x="3684960" y="1304784"/>
              <a:ext cx="312480" cy="12240"/>
            </p14:xfrm>
          </p:contentPart>
        </mc:Choice>
        <mc:Fallback>
          <p:pic>
            <p:nvPicPr>
              <p:cNvPr id="15" name="Ink 14">
                <a:extLst>
                  <a:ext uri="{FF2B5EF4-FFF2-40B4-BE49-F238E27FC236}">
                    <a16:creationId xmlns:a16="http://schemas.microsoft.com/office/drawing/2014/main" id="{DED591E0-9546-167D-D878-337DA5532C9A}"/>
                  </a:ext>
                </a:extLst>
              </p:cNvPr>
              <p:cNvPicPr/>
              <p:nvPr/>
            </p:nvPicPr>
            <p:blipFill>
              <a:blip r:embed="rId17"/>
              <a:stretch>
                <a:fillRect/>
              </a:stretch>
            </p:blipFill>
            <p:spPr>
              <a:xfrm>
                <a:off x="3630898" y="1196784"/>
                <a:ext cx="420244"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702481F3-DEC4-0605-E676-3BA3BAD1D1F8}"/>
                  </a:ext>
                </a:extLst>
              </p14:cNvPr>
              <p14:cNvContentPartPr/>
              <p14:nvPr/>
            </p14:nvContentPartPr>
            <p14:xfrm>
              <a:off x="7880400" y="1909224"/>
              <a:ext cx="492120" cy="404640"/>
            </p14:xfrm>
          </p:contentPart>
        </mc:Choice>
        <mc:Fallback>
          <p:pic>
            <p:nvPicPr>
              <p:cNvPr id="16" name="Ink 15">
                <a:extLst>
                  <a:ext uri="{FF2B5EF4-FFF2-40B4-BE49-F238E27FC236}">
                    <a16:creationId xmlns:a16="http://schemas.microsoft.com/office/drawing/2014/main" id="{702481F3-DEC4-0605-E676-3BA3BAD1D1F8}"/>
                  </a:ext>
                </a:extLst>
              </p:cNvPr>
              <p:cNvPicPr/>
              <p:nvPr/>
            </p:nvPicPr>
            <p:blipFill>
              <a:blip r:embed="rId19"/>
              <a:stretch>
                <a:fillRect/>
              </a:stretch>
            </p:blipFill>
            <p:spPr>
              <a:xfrm>
                <a:off x="7826400" y="1801224"/>
                <a:ext cx="599760" cy="620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87168169-B857-ED61-B86C-EC4A4124CA73}"/>
                  </a:ext>
                </a:extLst>
              </p14:cNvPr>
              <p14:cNvContentPartPr/>
              <p14:nvPr/>
            </p14:nvContentPartPr>
            <p14:xfrm>
              <a:off x="4069080" y="1212264"/>
              <a:ext cx="423000" cy="22320"/>
            </p14:xfrm>
          </p:contentPart>
        </mc:Choice>
        <mc:Fallback>
          <p:pic>
            <p:nvPicPr>
              <p:cNvPr id="17" name="Ink 16">
                <a:extLst>
                  <a:ext uri="{FF2B5EF4-FFF2-40B4-BE49-F238E27FC236}">
                    <a16:creationId xmlns:a16="http://schemas.microsoft.com/office/drawing/2014/main" id="{87168169-B857-ED61-B86C-EC4A4124CA73}"/>
                  </a:ext>
                </a:extLst>
              </p:cNvPr>
              <p:cNvPicPr/>
              <p:nvPr/>
            </p:nvPicPr>
            <p:blipFill>
              <a:blip r:embed="rId21"/>
              <a:stretch>
                <a:fillRect/>
              </a:stretch>
            </p:blipFill>
            <p:spPr>
              <a:xfrm>
                <a:off x="4015080" y="1102494"/>
                <a:ext cx="530640" cy="241495"/>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C16F0E10-E97B-1513-1C57-AA9AFD542BC8}"/>
                  </a:ext>
                </a:extLst>
              </p14:cNvPr>
              <p14:cNvContentPartPr/>
              <p14:nvPr/>
            </p14:nvContentPartPr>
            <p14:xfrm>
              <a:off x="8321040" y="2514384"/>
              <a:ext cx="650160" cy="46080"/>
            </p14:xfrm>
          </p:contentPart>
        </mc:Choice>
        <mc:Fallback>
          <p:pic>
            <p:nvPicPr>
              <p:cNvPr id="18" name="Ink 17">
                <a:extLst>
                  <a:ext uri="{FF2B5EF4-FFF2-40B4-BE49-F238E27FC236}">
                    <a16:creationId xmlns:a16="http://schemas.microsoft.com/office/drawing/2014/main" id="{C16F0E10-E97B-1513-1C57-AA9AFD542BC8}"/>
                  </a:ext>
                </a:extLst>
              </p:cNvPr>
              <p:cNvPicPr/>
              <p:nvPr/>
            </p:nvPicPr>
            <p:blipFill>
              <a:blip r:embed="rId23"/>
              <a:stretch>
                <a:fillRect/>
              </a:stretch>
            </p:blipFill>
            <p:spPr>
              <a:xfrm>
                <a:off x="8267040" y="2406384"/>
                <a:ext cx="7578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82F99366-4B91-5B60-7504-B2D0290F9F47}"/>
                  </a:ext>
                </a:extLst>
              </p14:cNvPr>
              <p14:cNvContentPartPr/>
              <p14:nvPr/>
            </p14:nvContentPartPr>
            <p14:xfrm>
              <a:off x="7333560" y="2176344"/>
              <a:ext cx="705960" cy="248760"/>
            </p14:xfrm>
          </p:contentPart>
        </mc:Choice>
        <mc:Fallback>
          <p:pic>
            <p:nvPicPr>
              <p:cNvPr id="19" name="Ink 18">
                <a:extLst>
                  <a:ext uri="{FF2B5EF4-FFF2-40B4-BE49-F238E27FC236}">
                    <a16:creationId xmlns:a16="http://schemas.microsoft.com/office/drawing/2014/main" id="{82F99366-4B91-5B60-7504-B2D0290F9F47}"/>
                  </a:ext>
                </a:extLst>
              </p:cNvPr>
              <p:cNvPicPr/>
              <p:nvPr/>
            </p:nvPicPr>
            <p:blipFill>
              <a:blip r:embed="rId25"/>
              <a:stretch>
                <a:fillRect/>
              </a:stretch>
            </p:blipFill>
            <p:spPr>
              <a:xfrm>
                <a:off x="7279588" y="2068344"/>
                <a:ext cx="813545"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8991BC07-831D-C632-FBC5-2F3D25A31662}"/>
                  </a:ext>
                </a:extLst>
              </p14:cNvPr>
              <p14:cNvContentPartPr/>
              <p14:nvPr/>
            </p14:nvContentPartPr>
            <p14:xfrm>
              <a:off x="6850080" y="3025944"/>
              <a:ext cx="533880" cy="165960"/>
            </p14:xfrm>
          </p:contentPart>
        </mc:Choice>
        <mc:Fallback>
          <p:pic>
            <p:nvPicPr>
              <p:cNvPr id="20" name="Ink 19">
                <a:extLst>
                  <a:ext uri="{FF2B5EF4-FFF2-40B4-BE49-F238E27FC236}">
                    <a16:creationId xmlns:a16="http://schemas.microsoft.com/office/drawing/2014/main" id="{8991BC07-831D-C632-FBC5-2F3D25A31662}"/>
                  </a:ext>
                </a:extLst>
              </p:cNvPr>
              <p:cNvPicPr/>
              <p:nvPr/>
            </p:nvPicPr>
            <p:blipFill>
              <a:blip r:embed="rId27"/>
              <a:stretch>
                <a:fillRect/>
              </a:stretch>
            </p:blipFill>
            <p:spPr>
              <a:xfrm>
                <a:off x="6796080" y="2917944"/>
                <a:ext cx="64152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6C4877F9-45DE-D3C5-356D-E4B72FBA8362}"/>
                  </a:ext>
                </a:extLst>
              </p14:cNvPr>
              <p14:cNvContentPartPr/>
              <p14:nvPr/>
            </p14:nvContentPartPr>
            <p14:xfrm>
              <a:off x="6876360" y="2916864"/>
              <a:ext cx="305280" cy="360"/>
            </p14:xfrm>
          </p:contentPart>
        </mc:Choice>
        <mc:Fallback>
          <p:pic>
            <p:nvPicPr>
              <p:cNvPr id="21" name="Ink 20">
                <a:extLst>
                  <a:ext uri="{FF2B5EF4-FFF2-40B4-BE49-F238E27FC236}">
                    <a16:creationId xmlns:a16="http://schemas.microsoft.com/office/drawing/2014/main" id="{6C4877F9-45DE-D3C5-356D-E4B72FBA8362}"/>
                  </a:ext>
                </a:extLst>
              </p:cNvPr>
              <p:cNvPicPr/>
              <p:nvPr/>
            </p:nvPicPr>
            <p:blipFill>
              <a:blip r:embed="rId29"/>
              <a:stretch>
                <a:fillRect/>
              </a:stretch>
            </p:blipFill>
            <p:spPr>
              <a:xfrm>
                <a:off x="6822360" y="2808864"/>
                <a:ext cx="4129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5D152DB5-F504-A347-76F3-9B0EDA63C7BC}"/>
                  </a:ext>
                </a:extLst>
              </p14:cNvPr>
              <p14:cNvContentPartPr/>
              <p14:nvPr/>
            </p14:nvContentPartPr>
            <p14:xfrm>
              <a:off x="8659080" y="4745304"/>
              <a:ext cx="752040" cy="360"/>
            </p14:xfrm>
          </p:contentPart>
        </mc:Choice>
        <mc:Fallback>
          <p:pic>
            <p:nvPicPr>
              <p:cNvPr id="22" name="Ink 21">
                <a:extLst>
                  <a:ext uri="{FF2B5EF4-FFF2-40B4-BE49-F238E27FC236}">
                    <a16:creationId xmlns:a16="http://schemas.microsoft.com/office/drawing/2014/main" id="{5D152DB5-F504-A347-76F3-9B0EDA63C7BC}"/>
                  </a:ext>
                </a:extLst>
              </p:cNvPr>
              <p:cNvPicPr/>
              <p:nvPr/>
            </p:nvPicPr>
            <p:blipFill>
              <a:blip r:embed="rId31"/>
              <a:stretch>
                <a:fillRect/>
              </a:stretch>
            </p:blipFill>
            <p:spPr>
              <a:xfrm>
                <a:off x="8605080" y="4637304"/>
                <a:ext cx="8596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021D0D4D-8858-D5A6-DFF1-2BE7621D444F}"/>
                  </a:ext>
                </a:extLst>
              </p14:cNvPr>
              <p14:cNvContentPartPr/>
              <p14:nvPr/>
            </p14:nvContentPartPr>
            <p14:xfrm>
              <a:off x="8750880" y="4882824"/>
              <a:ext cx="600480" cy="82440"/>
            </p14:xfrm>
          </p:contentPart>
        </mc:Choice>
        <mc:Fallback>
          <p:pic>
            <p:nvPicPr>
              <p:cNvPr id="23" name="Ink 22">
                <a:extLst>
                  <a:ext uri="{FF2B5EF4-FFF2-40B4-BE49-F238E27FC236}">
                    <a16:creationId xmlns:a16="http://schemas.microsoft.com/office/drawing/2014/main" id="{021D0D4D-8858-D5A6-DFF1-2BE7621D444F}"/>
                  </a:ext>
                </a:extLst>
              </p:cNvPr>
              <p:cNvPicPr/>
              <p:nvPr/>
            </p:nvPicPr>
            <p:blipFill>
              <a:blip r:embed="rId33"/>
              <a:stretch>
                <a:fillRect/>
              </a:stretch>
            </p:blipFill>
            <p:spPr>
              <a:xfrm>
                <a:off x="8696880" y="4774824"/>
                <a:ext cx="7081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4E764426-3A5D-1D25-7633-8B8839E7E7B6}"/>
                  </a:ext>
                </a:extLst>
              </p14:cNvPr>
              <p14:cNvContentPartPr/>
              <p14:nvPr/>
            </p14:nvContentPartPr>
            <p14:xfrm>
              <a:off x="4472280" y="1572624"/>
              <a:ext cx="1174680" cy="194400"/>
            </p14:xfrm>
          </p:contentPart>
        </mc:Choice>
        <mc:Fallback>
          <p:pic>
            <p:nvPicPr>
              <p:cNvPr id="24" name="Ink 23">
                <a:extLst>
                  <a:ext uri="{FF2B5EF4-FFF2-40B4-BE49-F238E27FC236}">
                    <a16:creationId xmlns:a16="http://schemas.microsoft.com/office/drawing/2014/main" id="{4E764426-3A5D-1D25-7633-8B8839E7E7B6}"/>
                  </a:ext>
                </a:extLst>
              </p:cNvPr>
              <p:cNvPicPr/>
              <p:nvPr/>
            </p:nvPicPr>
            <p:blipFill>
              <a:blip r:embed="rId35"/>
              <a:stretch>
                <a:fillRect/>
              </a:stretch>
            </p:blipFill>
            <p:spPr>
              <a:xfrm>
                <a:off x="4418297" y="1464624"/>
                <a:ext cx="1282287"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B547778D-E55C-091D-12E1-37E5E47E4ABC}"/>
                  </a:ext>
                </a:extLst>
              </p14:cNvPr>
              <p14:cNvContentPartPr/>
              <p14:nvPr/>
            </p14:nvContentPartPr>
            <p14:xfrm>
              <a:off x="4800600" y="1992744"/>
              <a:ext cx="770040" cy="55800"/>
            </p14:xfrm>
          </p:contentPart>
        </mc:Choice>
        <mc:Fallback>
          <p:pic>
            <p:nvPicPr>
              <p:cNvPr id="25" name="Ink 24">
                <a:extLst>
                  <a:ext uri="{FF2B5EF4-FFF2-40B4-BE49-F238E27FC236}">
                    <a16:creationId xmlns:a16="http://schemas.microsoft.com/office/drawing/2014/main" id="{B547778D-E55C-091D-12E1-37E5E47E4ABC}"/>
                  </a:ext>
                </a:extLst>
              </p:cNvPr>
              <p:cNvPicPr/>
              <p:nvPr/>
            </p:nvPicPr>
            <p:blipFill>
              <a:blip r:embed="rId37"/>
              <a:stretch>
                <a:fillRect/>
              </a:stretch>
            </p:blipFill>
            <p:spPr>
              <a:xfrm>
                <a:off x="4746600" y="1884744"/>
                <a:ext cx="8776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28FFF891-C47B-7167-2926-A36201A7541B}"/>
                  </a:ext>
                </a:extLst>
              </p14:cNvPr>
              <p14:cNvContentPartPr/>
              <p14:nvPr/>
            </p14:nvContentPartPr>
            <p14:xfrm>
              <a:off x="4590000" y="1288224"/>
              <a:ext cx="1372680" cy="54360"/>
            </p14:xfrm>
          </p:contentPart>
        </mc:Choice>
        <mc:Fallback>
          <p:pic>
            <p:nvPicPr>
              <p:cNvPr id="26" name="Ink 25">
                <a:extLst>
                  <a:ext uri="{FF2B5EF4-FFF2-40B4-BE49-F238E27FC236}">
                    <a16:creationId xmlns:a16="http://schemas.microsoft.com/office/drawing/2014/main" id="{28FFF891-C47B-7167-2926-A36201A7541B}"/>
                  </a:ext>
                </a:extLst>
              </p:cNvPr>
              <p:cNvPicPr/>
              <p:nvPr/>
            </p:nvPicPr>
            <p:blipFill>
              <a:blip r:embed="rId39"/>
              <a:stretch>
                <a:fillRect/>
              </a:stretch>
            </p:blipFill>
            <p:spPr>
              <a:xfrm>
                <a:off x="4536000" y="1180224"/>
                <a:ext cx="148032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46BE76B3-D1C0-0B2D-3C61-DA28649197EF}"/>
                  </a:ext>
                </a:extLst>
              </p14:cNvPr>
              <p14:cNvContentPartPr/>
              <p14:nvPr/>
            </p14:nvContentPartPr>
            <p14:xfrm>
              <a:off x="8577000" y="2824704"/>
              <a:ext cx="649440" cy="65160"/>
            </p14:xfrm>
          </p:contentPart>
        </mc:Choice>
        <mc:Fallback>
          <p:pic>
            <p:nvPicPr>
              <p:cNvPr id="27" name="Ink 26">
                <a:extLst>
                  <a:ext uri="{FF2B5EF4-FFF2-40B4-BE49-F238E27FC236}">
                    <a16:creationId xmlns:a16="http://schemas.microsoft.com/office/drawing/2014/main" id="{46BE76B3-D1C0-0B2D-3C61-DA28649197EF}"/>
                  </a:ext>
                </a:extLst>
              </p:cNvPr>
              <p:cNvPicPr/>
              <p:nvPr/>
            </p:nvPicPr>
            <p:blipFill>
              <a:blip r:embed="rId41"/>
              <a:stretch>
                <a:fillRect/>
              </a:stretch>
            </p:blipFill>
            <p:spPr>
              <a:xfrm>
                <a:off x="8523000" y="2716704"/>
                <a:ext cx="757080" cy="280800"/>
              </a:xfrm>
              <a:prstGeom prst="rect">
                <a:avLst/>
              </a:prstGeom>
            </p:spPr>
          </p:pic>
        </mc:Fallback>
      </mc:AlternateContent>
      <p:sp>
        <p:nvSpPr>
          <p:cNvPr id="28" name="Rectangle 27">
            <a:extLst>
              <a:ext uri="{FF2B5EF4-FFF2-40B4-BE49-F238E27FC236}">
                <a16:creationId xmlns:a16="http://schemas.microsoft.com/office/drawing/2014/main" id="{FD5C5EDE-A9E8-7435-D09E-A476FEEF3FE5}"/>
              </a:ext>
            </a:extLst>
          </p:cNvPr>
          <p:cNvSpPr/>
          <p:nvPr/>
        </p:nvSpPr>
        <p:spPr>
          <a:xfrm>
            <a:off x="3568980" y="927253"/>
            <a:ext cx="2330344" cy="11858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2BEF5CD-CC86-B68B-83E0-451F094558EC}"/>
              </a:ext>
            </a:extLst>
          </p:cNvPr>
          <p:cNvSpPr txBox="1"/>
          <p:nvPr/>
        </p:nvSpPr>
        <p:spPr>
          <a:xfrm>
            <a:off x="281258" y="2569700"/>
            <a:ext cx="3403701" cy="369332"/>
          </a:xfrm>
          <a:prstGeom prst="rect">
            <a:avLst/>
          </a:prstGeom>
          <a:solidFill>
            <a:srgbClr val="FFFFFF">
              <a:alpha val="81961"/>
            </a:srgbClr>
          </a:solidFill>
        </p:spPr>
        <p:txBody>
          <a:bodyPr wrap="square" rtlCol="0">
            <a:spAutoFit/>
          </a:bodyPr>
          <a:lstStyle>
            <a:defPPr>
              <a:defRPr lang="en-US"/>
            </a:defPPr>
            <a:lvl1pPr algn="just">
              <a:defRPr b="1">
                <a:latin typeface="+mj-lt"/>
              </a:defRPr>
            </a:lvl1pPr>
          </a:lstStyle>
          <a:p>
            <a:r>
              <a:rPr lang="en-US" b="0"/>
              <a:t>Top 15 MRT stations</a:t>
            </a:r>
          </a:p>
        </p:txBody>
      </p:sp>
      <p:sp>
        <p:nvSpPr>
          <p:cNvPr id="6" name="TextBox 5">
            <a:extLst>
              <a:ext uri="{FF2B5EF4-FFF2-40B4-BE49-F238E27FC236}">
                <a16:creationId xmlns:a16="http://schemas.microsoft.com/office/drawing/2014/main" id="{8F63EA13-C545-664F-E72F-2D232FD56013}"/>
              </a:ext>
            </a:extLst>
          </p:cNvPr>
          <p:cNvSpPr txBox="1"/>
          <p:nvPr/>
        </p:nvSpPr>
        <p:spPr>
          <a:xfrm>
            <a:off x="281259" y="2960566"/>
            <a:ext cx="3403701" cy="2246769"/>
          </a:xfrm>
          <a:prstGeom prst="rect">
            <a:avLst/>
          </a:prstGeom>
          <a:noFill/>
        </p:spPr>
        <p:txBody>
          <a:bodyPr wrap="square">
            <a:spAutoFit/>
          </a:bodyPr>
          <a:lstStyle/>
          <a:p>
            <a:r>
              <a:rPr lang="en-TH" sz="1000" kern="100">
                <a:latin typeface="+mj-lt"/>
                <a:cs typeface="Angsana New" panose="02020603050405020304" pitchFamily="18" charset="-34"/>
              </a:rPr>
              <a:t>BL20 Phra ram 9 MRT     (Huai khwang)                                </a:t>
            </a:r>
          </a:p>
          <a:p>
            <a:r>
              <a:rPr lang="en-TH" sz="1000" kern="100">
                <a:latin typeface="+mj-lt"/>
                <a:cs typeface="Angsana New" panose="02020603050405020304" pitchFamily="18" charset="-34"/>
              </a:rPr>
              <a:t>BL18 Huai khwang MRT     (Huai khwang)               </a:t>
            </a:r>
          </a:p>
          <a:p>
            <a:r>
              <a:rPr lang="en-TH" sz="1000" kern="100">
                <a:latin typeface="+mj-lt"/>
                <a:cs typeface="Angsana New" panose="02020603050405020304" pitchFamily="18" charset="-34"/>
              </a:rPr>
              <a:t>BL21 Phetchaburi MRT        (Huai khwang)                          </a:t>
            </a:r>
          </a:p>
          <a:p>
            <a:r>
              <a:rPr lang="en-TH" sz="1000" kern="100">
                <a:latin typeface="+mj-lt"/>
                <a:cs typeface="Angsana New" panose="02020603050405020304" pitchFamily="18" charset="-34"/>
              </a:rPr>
              <a:t>PP09 Yaek nonthaburi 1 MRT              </a:t>
            </a:r>
          </a:p>
          <a:p>
            <a:r>
              <a:rPr lang="en-TH" sz="1000" kern="100">
                <a:latin typeface="+mj-lt"/>
                <a:cs typeface="Angsana New" panose="02020603050405020304" pitchFamily="18" charset="-34"/>
              </a:rPr>
              <a:t>BL15 Lat phrao MRT                      </a:t>
            </a:r>
          </a:p>
          <a:p>
            <a:r>
              <a:rPr lang="en-TH" sz="1000" kern="100">
                <a:latin typeface="+mj-lt"/>
                <a:cs typeface="Angsana New" panose="02020603050405020304" pitchFamily="18" charset="-34"/>
              </a:rPr>
              <a:t>PP10 Bang krasor MRT                    </a:t>
            </a:r>
          </a:p>
          <a:p>
            <a:r>
              <a:rPr lang="en-TH" sz="1000" kern="100">
                <a:latin typeface="+mj-lt"/>
                <a:cs typeface="Angsana New" panose="02020603050405020304" pitchFamily="18" charset="-34"/>
              </a:rPr>
              <a:t>BL16 Ratchadaphisek MRT     (Huai khwang)                                    </a:t>
            </a:r>
          </a:p>
          <a:p>
            <a:r>
              <a:rPr lang="en-TH" sz="1000" kern="100">
                <a:latin typeface="+mj-lt"/>
                <a:cs typeface="Angsana New" panose="02020603050405020304" pitchFamily="18" charset="-34"/>
              </a:rPr>
              <a:t>BL14 Phahon yothin MRT                  </a:t>
            </a:r>
          </a:p>
          <a:p>
            <a:r>
              <a:rPr lang="en-TH" sz="1000" kern="100">
                <a:latin typeface="+mj-lt"/>
                <a:cs typeface="Angsana New" panose="02020603050405020304" pitchFamily="18" charset="-34"/>
              </a:rPr>
              <a:t>BL12 Kamphaeng phet MRT  </a:t>
            </a:r>
          </a:p>
          <a:p>
            <a:r>
              <a:rPr lang="en-TH" sz="1000" kern="100">
                <a:latin typeface="+mj-lt"/>
                <a:cs typeface="Angsana New" panose="02020603050405020304" pitchFamily="18" charset="-34"/>
              </a:rPr>
              <a:t>BL22 Sukhumvit MRT                   </a:t>
            </a:r>
          </a:p>
          <a:p>
            <a:r>
              <a:rPr lang="en-TH" sz="1000" kern="100">
                <a:latin typeface="+mj-lt"/>
                <a:cs typeface="Angsana New" panose="02020603050405020304" pitchFamily="18" charset="-34"/>
              </a:rPr>
              <a:t>PP12 Ministry of public health MRT      </a:t>
            </a:r>
          </a:p>
          <a:p>
            <a:r>
              <a:rPr lang="en-TH" sz="1000" kern="100">
                <a:latin typeface="+mj-lt"/>
                <a:cs typeface="Angsana New" panose="02020603050405020304" pitchFamily="18" charset="-34"/>
              </a:rPr>
              <a:t>PP13 Yaek tiwanon MRT                   </a:t>
            </a:r>
          </a:p>
          <a:p>
            <a:r>
              <a:rPr lang="en-TH" sz="1000" kern="100">
                <a:latin typeface="+mj-lt"/>
                <a:cs typeface="Angsana New" panose="02020603050405020304" pitchFamily="18" charset="-34"/>
              </a:rPr>
              <a:t>PP11 Nonthaburi civic center MRT        </a:t>
            </a:r>
          </a:p>
          <a:p>
            <a:r>
              <a:rPr lang="en-TH" sz="1000" kern="100">
                <a:latin typeface="+mj-lt"/>
                <a:cs typeface="Angsana New" panose="02020603050405020304" pitchFamily="18" charset="-34"/>
              </a:rPr>
              <a:t>BL17 Sutthisan MRT     (Huai khwang)              </a:t>
            </a:r>
          </a:p>
        </p:txBody>
      </p:sp>
    </p:spTree>
    <p:extLst>
      <p:ext uri="{BB962C8B-B14F-4D97-AF65-F5344CB8AC3E}">
        <p14:creationId xmlns:p14="http://schemas.microsoft.com/office/powerpoint/2010/main" val="1636933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E119C1-21ED-C70C-5D88-2860B6F11A0F}"/>
              </a:ext>
            </a:extLst>
          </p:cNvPr>
          <p:cNvPicPr>
            <a:picLocks noChangeAspect="1"/>
          </p:cNvPicPr>
          <p:nvPr/>
        </p:nvPicPr>
        <p:blipFill>
          <a:blip r:embed="rId3"/>
          <a:stretch>
            <a:fillRect/>
          </a:stretch>
        </p:blipFill>
        <p:spPr>
          <a:xfrm>
            <a:off x="1767017" y="796387"/>
            <a:ext cx="8359579" cy="4867979"/>
          </a:xfrm>
          <a:prstGeom prst="rect">
            <a:avLst/>
          </a:prstGeom>
        </p:spPr>
      </p:pic>
      <p:grpSp>
        <p:nvGrpSpPr>
          <p:cNvPr id="8" name="Group 7">
            <a:extLst>
              <a:ext uri="{FF2B5EF4-FFF2-40B4-BE49-F238E27FC236}">
                <a16:creationId xmlns:a16="http://schemas.microsoft.com/office/drawing/2014/main" id="{EA6218CC-EDBB-5712-5B87-C8D9D41465A9}"/>
              </a:ext>
            </a:extLst>
          </p:cNvPr>
          <p:cNvGrpSpPr/>
          <p:nvPr/>
        </p:nvGrpSpPr>
        <p:grpSpPr>
          <a:xfrm>
            <a:off x="8490563" y="1107333"/>
            <a:ext cx="1322528" cy="766792"/>
            <a:chOff x="7710616" y="1433384"/>
            <a:chExt cx="1210962" cy="556054"/>
          </a:xfrm>
        </p:grpSpPr>
        <p:sp>
          <p:nvSpPr>
            <p:cNvPr id="3" name="Rectangle 2">
              <a:extLst>
                <a:ext uri="{FF2B5EF4-FFF2-40B4-BE49-F238E27FC236}">
                  <a16:creationId xmlns:a16="http://schemas.microsoft.com/office/drawing/2014/main" id="{DB2286F8-8DB3-9104-D7A5-0F1D0F00424B}"/>
                </a:ext>
              </a:extLst>
            </p:cNvPr>
            <p:cNvSpPr/>
            <p:nvPr/>
          </p:nvSpPr>
          <p:spPr>
            <a:xfrm>
              <a:off x="7710616" y="1433384"/>
              <a:ext cx="1210962" cy="5560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H"/>
            </a:p>
          </p:txBody>
        </p:sp>
        <p:sp>
          <p:nvSpPr>
            <p:cNvPr id="5" name="Rectangle 4">
              <a:extLst>
                <a:ext uri="{FF2B5EF4-FFF2-40B4-BE49-F238E27FC236}">
                  <a16:creationId xmlns:a16="http://schemas.microsoft.com/office/drawing/2014/main" id="{1D61D6E7-5C32-F44B-ED27-5152086DE12E}"/>
                </a:ext>
              </a:extLst>
            </p:cNvPr>
            <p:cNvSpPr/>
            <p:nvPr/>
          </p:nvSpPr>
          <p:spPr>
            <a:xfrm>
              <a:off x="7871254" y="1550773"/>
              <a:ext cx="444843" cy="321276"/>
            </a:xfrm>
            <a:prstGeom prst="rect">
              <a:avLst/>
            </a:prstGeom>
            <a:solidFill>
              <a:srgbClr val="5573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6" name="TextBox 5">
              <a:extLst>
                <a:ext uri="{FF2B5EF4-FFF2-40B4-BE49-F238E27FC236}">
                  <a16:creationId xmlns:a16="http://schemas.microsoft.com/office/drawing/2014/main" id="{238ECE02-4A1A-D4F4-96AD-AFD871A45614}"/>
                </a:ext>
              </a:extLst>
            </p:cNvPr>
            <p:cNvSpPr txBox="1"/>
            <p:nvPr/>
          </p:nvSpPr>
          <p:spPr>
            <a:xfrm>
              <a:off x="8356771" y="1495967"/>
              <a:ext cx="564807" cy="415498"/>
            </a:xfrm>
            <a:prstGeom prst="rect">
              <a:avLst/>
            </a:prstGeom>
            <a:noFill/>
          </p:spPr>
          <p:txBody>
            <a:bodyPr wrap="square" rtlCol="0">
              <a:spAutoFit/>
            </a:bodyPr>
            <a:lstStyle/>
            <a:p>
              <a:r>
                <a:rPr lang="en-TH" sz="1050"/>
                <a:t>Has MRT</a:t>
              </a:r>
            </a:p>
          </p:txBody>
        </p:sp>
      </p:grpSp>
    </p:spTree>
    <p:extLst>
      <p:ext uri="{BB962C8B-B14F-4D97-AF65-F5344CB8AC3E}">
        <p14:creationId xmlns:p14="http://schemas.microsoft.com/office/powerpoint/2010/main" val="3639695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EABE-41BB-8849-728F-43E86D961D26}"/>
              </a:ext>
            </a:extLst>
          </p:cNvPr>
          <p:cNvSpPr>
            <a:spLocks noGrp="1"/>
          </p:cNvSpPr>
          <p:nvPr>
            <p:ph type="title"/>
          </p:nvPr>
        </p:nvSpPr>
        <p:spPr/>
        <p:txBody>
          <a:bodyPr/>
          <a:lstStyle/>
          <a:p>
            <a:r>
              <a:rPr lang="en-US"/>
              <a:t>Recommendations</a:t>
            </a:r>
          </a:p>
        </p:txBody>
      </p:sp>
      <p:sp>
        <p:nvSpPr>
          <p:cNvPr id="3" name="Content Placeholder 2">
            <a:extLst>
              <a:ext uri="{FF2B5EF4-FFF2-40B4-BE49-F238E27FC236}">
                <a16:creationId xmlns:a16="http://schemas.microsoft.com/office/drawing/2014/main" id="{7C5F3BF8-2169-B728-3072-CBF9FE3BBDA1}"/>
              </a:ext>
            </a:extLst>
          </p:cNvPr>
          <p:cNvSpPr>
            <a:spLocks noGrp="1"/>
          </p:cNvSpPr>
          <p:nvPr>
            <p:ph idx="1"/>
          </p:nvPr>
        </p:nvSpPr>
        <p:spPr/>
        <p:txBody>
          <a:bodyPr vert="horz" lIns="0" tIns="45720" rIns="0" bIns="45720" rtlCol="0" anchor="t">
            <a:normAutofit/>
          </a:bodyPr>
          <a:lstStyle/>
          <a:p>
            <a:r>
              <a:rPr lang="en-US"/>
              <a:t>Homebuyers and investors should invest in properties that have: </a:t>
            </a:r>
          </a:p>
          <a:p>
            <a:r>
              <a:rPr lang="en-US"/>
              <a:t>1. A good, central location in Bangkok's prime areas (</a:t>
            </a:r>
            <a:r>
              <a:rPr lang="en-US" err="1"/>
              <a:t>Pathumwan</a:t>
            </a:r>
            <a:r>
              <a:rPr lang="en-US"/>
              <a:t>, </a:t>
            </a:r>
            <a:r>
              <a:rPr lang="en-US" err="1"/>
              <a:t>Bangrak</a:t>
            </a:r>
            <a:r>
              <a:rPr lang="en-US"/>
              <a:t>, Wattana, Sathorn.)</a:t>
            </a:r>
          </a:p>
          <a:p>
            <a:r>
              <a:rPr lang="en-US"/>
              <a:t>2. Close proximity to public transportation, located in prime areas, preferably along the BTS Sukhumvit Line</a:t>
            </a:r>
          </a:p>
          <a:p>
            <a:r>
              <a:rPr lang="en-US"/>
              <a:t>3. Carefully consider your space requirements. </a:t>
            </a:r>
          </a:p>
        </p:txBody>
      </p:sp>
    </p:spTree>
    <p:extLst>
      <p:ext uri="{BB962C8B-B14F-4D97-AF65-F5344CB8AC3E}">
        <p14:creationId xmlns:p14="http://schemas.microsoft.com/office/powerpoint/2010/main" val="152152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A18814-A695-0D78-A25B-EDF6975ABD70}"/>
              </a:ext>
            </a:extLst>
          </p:cNvPr>
          <p:cNvGrpSpPr/>
          <p:nvPr/>
        </p:nvGrpSpPr>
        <p:grpSpPr>
          <a:xfrm>
            <a:off x="1416677" y="167426"/>
            <a:ext cx="9156879" cy="5615189"/>
            <a:chOff x="961622" y="683726"/>
            <a:chExt cx="7945274" cy="4506460"/>
          </a:xfrm>
        </p:grpSpPr>
        <p:pic>
          <p:nvPicPr>
            <p:cNvPr id="3" name="Picture 2">
              <a:extLst>
                <a:ext uri="{FF2B5EF4-FFF2-40B4-BE49-F238E27FC236}">
                  <a16:creationId xmlns:a16="http://schemas.microsoft.com/office/drawing/2014/main" id="{C4A3C8D1-B97D-9E50-C0F5-E2640DE4DCA8}"/>
                </a:ext>
              </a:extLst>
            </p:cNvPr>
            <p:cNvPicPr>
              <a:picLocks noChangeAspect="1"/>
            </p:cNvPicPr>
            <p:nvPr/>
          </p:nvPicPr>
          <p:blipFill>
            <a:blip r:embed="rId3"/>
            <a:stretch>
              <a:fillRect/>
            </a:stretch>
          </p:blipFill>
          <p:spPr>
            <a:xfrm>
              <a:off x="961622" y="683726"/>
              <a:ext cx="7945274" cy="4506460"/>
            </a:xfrm>
            <a:prstGeom prst="rect">
              <a:avLst/>
            </a:prstGeom>
          </p:spPr>
        </p:pic>
        <p:sp>
          <p:nvSpPr>
            <p:cNvPr id="4" name="TextBox 3">
              <a:extLst>
                <a:ext uri="{FF2B5EF4-FFF2-40B4-BE49-F238E27FC236}">
                  <a16:creationId xmlns:a16="http://schemas.microsoft.com/office/drawing/2014/main" id="{27E78963-6749-BC7E-089F-188D37B834DB}"/>
                </a:ext>
              </a:extLst>
            </p:cNvPr>
            <p:cNvSpPr txBox="1"/>
            <p:nvPr/>
          </p:nvSpPr>
          <p:spPr>
            <a:xfrm>
              <a:off x="3553578" y="4928576"/>
              <a:ext cx="5353318" cy="261610"/>
            </a:xfrm>
            <a:prstGeom prst="rect">
              <a:avLst/>
            </a:prstGeom>
            <a:noFill/>
          </p:spPr>
          <p:txBody>
            <a:bodyPr wrap="square" rtlCol="0">
              <a:spAutoFit/>
            </a:bodyPr>
            <a:lstStyle/>
            <a:p>
              <a:pPr algn="r"/>
              <a:r>
                <a:rPr lang="en-US" sz="1100" b="1">
                  <a:solidFill>
                    <a:schemeClr val="bg1"/>
                  </a:solidFill>
                </a:rPr>
                <a:t>Source: </a:t>
              </a:r>
              <a:r>
                <a:rPr lang="en-US" sz="1100">
                  <a:solidFill>
                    <a:schemeClr val="bg1"/>
                  </a:solidFill>
                </a:rPr>
                <a:t>GV Pictures </a:t>
              </a:r>
              <a:r>
                <a:rPr lang="en-US" sz="1100">
                  <a:solidFill>
                    <a:schemeClr val="bg1"/>
                  </a:solidFill>
                  <a:hlinkClick r:id="rId4">
                    <a:extLst>
                      <a:ext uri="{A12FA001-AC4F-418D-AE19-62706E023703}">
                        <ahyp:hlinkClr xmlns:ahyp="http://schemas.microsoft.com/office/drawing/2018/hyperlinkcolor" val="tx"/>
                      </a:ext>
                    </a:extLst>
                  </a:hlinkClick>
                </a:rPr>
                <a:t>How to Make Millions Before Grandma Dies</a:t>
              </a:r>
              <a:endParaRPr lang="en-US" sz="1100">
                <a:solidFill>
                  <a:schemeClr val="bg1"/>
                </a:solidFill>
              </a:endParaRPr>
            </a:p>
          </p:txBody>
        </p:sp>
      </p:grpSp>
    </p:spTree>
    <p:extLst>
      <p:ext uri="{BB962C8B-B14F-4D97-AF65-F5344CB8AC3E}">
        <p14:creationId xmlns:p14="http://schemas.microsoft.com/office/powerpoint/2010/main" val="23851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a:solidFill>
                  <a:srgbClr val="FFFFFF"/>
                </a:solidFill>
              </a:rPr>
              <a:t>Thank you for your attention. </a:t>
            </a:r>
            <a:br>
              <a:rPr lang="en-US" sz="4800" i="1">
                <a:solidFill>
                  <a:srgbClr val="FFFFFF"/>
                </a:solidFill>
              </a:rPr>
            </a:br>
            <a:br>
              <a:rPr lang="en-US" sz="4800" i="1">
                <a:solidFill>
                  <a:srgbClr val="FFFFFF"/>
                </a:solidFill>
              </a:rPr>
            </a:br>
            <a:r>
              <a:rPr lang="en-US" sz="4800" i="1">
                <a:solidFill>
                  <a:srgbClr val="FFFFFF"/>
                </a:solidFill>
              </a:rPr>
              <a:t>Questions?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TH"/>
          </a:p>
        </p:txBody>
      </p:sp>
    </p:spTree>
    <p:extLst>
      <p:ext uri="{BB962C8B-B14F-4D97-AF65-F5344CB8AC3E}">
        <p14:creationId xmlns:p14="http://schemas.microsoft.com/office/powerpoint/2010/main" val="191714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7D5C-6247-E054-8AAD-2F66C37573F0}"/>
              </a:ext>
            </a:extLst>
          </p:cNvPr>
          <p:cNvSpPr>
            <a:spLocks noGrp="1"/>
          </p:cNvSpPr>
          <p:nvPr>
            <p:ph type="title"/>
          </p:nvPr>
        </p:nvSpPr>
        <p:spPr/>
        <p:txBody>
          <a:bodyPr/>
          <a:lstStyle/>
          <a:p>
            <a:r>
              <a:rPr lang="en-US" b="1"/>
              <a:t>Price Range</a:t>
            </a:r>
          </a:p>
        </p:txBody>
      </p:sp>
      <p:sp>
        <p:nvSpPr>
          <p:cNvPr id="3" name="Content Placeholder 2">
            <a:extLst>
              <a:ext uri="{FF2B5EF4-FFF2-40B4-BE49-F238E27FC236}">
                <a16:creationId xmlns:a16="http://schemas.microsoft.com/office/drawing/2014/main" id="{AB707CC9-8603-599E-9C37-42C14F303ADA}"/>
              </a:ext>
            </a:extLst>
          </p:cNvPr>
          <p:cNvSpPr>
            <a:spLocks noGrp="1"/>
          </p:cNvSpPr>
          <p:nvPr>
            <p:ph idx="1"/>
          </p:nvPr>
        </p:nvSpPr>
        <p:spPr/>
        <p:txBody>
          <a:bodyPr/>
          <a:lstStyle/>
          <a:p>
            <a:pPr>
              <a:buFont typeface="Courier New" panose="02070309020205020404" pitchFamily="49" charset="0"/>
              <a:buChar char="o"/>
            </a:pPr>
            <a:r>
              <a:rPr lang="en-US" b="1"/>
              <a:t> Lower End</a:t>
            </a:r>
          </a:p>
          <a:p>
            <a:r>
              <a:rPr lang="en-US"/>
              <a:t>Starting at 480,000 Baht, this range includes smaller square area , older properties and further location</a:t>
            </a:r>
          </a:p>
          <a:p>
            <a:pPr>
              <a:buFont typeface="Courier New" panose="02070309020205020404" pitchFamily="49" charset="0"/>
              <a:buChar char="o"/>
            </a:pPr>
            <a:r>
              <a:rPr lang="en-US" b="1"/>
              <a:t> Luxury</a:t>
            </a:r>
          </a:p>
          <a:p>
            <a:r>
              <a:rPr lang="en-US"/>
              <a:t>Reaching 9.9 Million Baht and beyond, this category includes detached house , exclusive facilities</a:t>
            </a:r>
          </a:p>
          <a:p>
            <a:endParaRPr lang="en-US"/>
          </a:p>
          <a:p>
            <a:endParaRPr lang="en-US"/>
          </a:p>
          <a:p>
            <a:endParaRPr lang="en-US"/>
          </a:p>
          <a:p>
            <a:endParaRPr lang="en-US"/>
          </a:p>
        </p:txBody>
      </p:sp>
    </p:spTree>
    <p:extLst>
      <p:ext uri="{BB962C8B-B14F-4D97-AF65-F5344CB8AC3E}">
        <p14:creationId xmlns:p14="http://schemas.microsoft.com/office/powerpoint/2010/main" val="2912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53F1CF-8C56-40A2-E596-5F1E0C74FB5F}"/>
              </a:ext>
            </a:extLst>
          </p:cNvPr>
          <p:cNvSpPr>
            <a:spLocks noGrp="1"/>
          </p:cNvSpPr>
          <p:nvPr>
            <p:ph idx="1"/>
          </p:nvPr>
        </p:nvSpPr>
        <p:spPr/>
        <p:txBody>
          <a:bodyPr vert="horz" lIns="0" tIns="45720" rIns="0" bIns="45720" rtlCol="0" anchor="t">
            <a:normAutofit/>
          </a:bodyPr>
          <a:lstStyle/>
          <a:p>
            <a:r>
              <a:rPr lang="en-US" sz="2400">
                <a:solidFill>
                  <a:srgbClr val="1D1C1D"/>
                </a:solidFill>
                <a:latin typeface="Bookman Old Style"/>
                <a:ea typeface="+mn-lt"/>
                <a:cs typeface="+mn-lt"/>
              </a:rPr>
              <a:t>Which important factors and market conditions have the greatest impact on residential property selling prices across Bangkok's districts during 2023-2024, focusing on condominiums, townhouses, and single-family homes?</a:t>
            </a:r>
            <a:endParaRPr lang="en-US" sz="2400">
              <a:latin typeface="Bookman Old Style"/>
            </a:endParaRPr>
          </a:p>
        </p:txBody>
      </p:sp>
      <p:pic>
        <p:nvPicPr>
          <p:cNvPr id="1028" name="Picture 4" descr="1520165414504 (499×286)">
            <a:extLst>
              <a:ext uri="{FF2B5EF4-FFF2-40B4-BE49-F238E27FC236}">
                <a16:creationId xmlns:a16="http://schemas.microsoft.com/office/drawing/2014/main" id="{97F00A16-36A2-47AD-96FB-BA853ADB8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784" y="194621"/>
            <a:ext cx="2771671" cy="158857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87B8C41-E647-78A3-683D-8CF80B22287F}"/>
              </a:ext>
            </a:extLst>
          </p:cNvPr>
          <p:cNvSpPr>
            <a:spLocks noGrp="1"/>
          </p:cNvSpPr>
          <p:nvPr>
            <p:ph type="title"/>
          </p:nvPr>
        </p:nvSpPr>
        <p:spPr>
          <a:xfrm>
            <a:off x="1097280" y="286603"/>
            <a:ext cx="10058400" cy="1450757"/>
          </a:xfrm>
        </p:spPr>
        <p:txBody>
          <a:bodyPr anchor="b">
            <a:normAutofit/>
          </a:bodyPr>
          <a:lstStyle/>
          <a:p>
            <a:r>
              <a:rPr lang="en-US" kern="100"/>
              <a:t>Problem statement</a:t>
            </a:r>
          </a:p>
        </p:txBody>
      </p:sp>
    </p:spTree>
    <p:extLst>
      <p:ext uri="{BB962C8B-B14F-4D97-AF65-F5344CB8AC3E}">
        <p14:creationId xmlns:p14="http://schemas.microsoft.com/office/powerpoint/2010/main" val="505514860"/>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F301B3-51B5-57CC-267D-943718732AD2}"/>
              </a:ext>
            </a:extLst>
          </p:cNvPr>
          <p:cNvSpPr txBox="1"/>
          <p:nvPr/>
        </p:nvSpPr>
        <p:spPr>
          <a:xfrm>
            <a:off x="872005" y="493904"/>
            <a:ext cx="4106395" cy="523220"/>
          </a:xfrm>
          <a:prstGeom prst="rect">
            <a:avLst/>
          </a:prstGeom>
          <a:solidFill>
            <a:srgbClr val="FFFFFF">
              <a:alpha val="81961"/>
            </a:srgbClr>
          </a:solidFill>
        </p:spPr>
        <p:txBody>
          <a:bodyPr wrap="square" rtlCol="0">
            <a:spAutoFit/>
          </a:bodyPr>
          <a:lstStyle/>
          <a:p>
            <a:pPr algn="just"/>
            <a:r>
              <a:rPr lang="en-US" sz="2800" b="1">
                <a:solidFill>
                  <a:schemeClr val="accent1">
                    <a:lumMod val="50000"/>
                  </a:schemeClr>
                </a:solidFill>
              </a:rPr>
              <a:t>Top Airport Link Stations</a:t>
            </a:r>
          </a:p>
        </p:txBody>
      </p:sp>
      <p:pic>
        <p:nvPicPr>
          <p:cNvPr id="5" name="Picture 4">
            <a:extLst>
              <a:ext uri="{FF2B5EF4-FFF2-40B4-BE49-F238E27FC236}">
                <a16:creationId xmlns:a16="http://schemas.microsoft.com/office/drawing/2014/main" id="{1D5E567D-A08F-F383-1BEF-2E64915CC3FA}"/>
              </a:ext>
            </a:extLst>
          </p:cNvPr>
          <p:cNvPicPr>
            <a:picLocks noChangeAspect="1"/>
          </p:cNvPicPr>
          <p:nvPr/>
        </p:nvPicPr>
        <p:blipFill>
          <a:blip r:embed="rId3"/>
          <a:stretch>
            <a:fillRect/>
          </a:stretch>
        </p:blipFill>
        <p:spPr>
          <a:xfrm>
            <a:off x="1891977" y="1311682"/>
            <a:ext cx="7143750" cy="4733925"/>
          </a:xfrm>
          <a:prstGeom prst="rect">
            <a:avLst/>
          </a:prstGeom>
        </p:spPr>
      </p:pic>
      <p:pic>
        <p:nvPicPr>
          <p:cNvPr id="4" name="Picture 3">
            <a:extLst>
              <a:ext uri="{FF2B5EF4-FFF2-40B4-BE49-F238E27FC236}">
                <a16:creationId xmlns:a16="http://schemas.microsoft.com/office/drawing/2014/main" id="{348AB30E-EEB8-9DC1-33A8-784BCCF5E8C0}"/>
              </a:ext>
            </a:extLst>
          </p:cNvPr>
          <p:cNvPicPr>
            <a:picLocks noChangeAspect="1"/>
          </p:cNvPicPr>
          <p:nvPr/>
        </p:nvPicPr>
        <p:blipFill>
          <a:blip r:embed="rId4"/>
          <a:stretch>
            <a:fillRect/>
          </a:stretch>
        </p:blipFill>
        <p:spPr>
          <a:xfrm>
            <a:off x="7452437" y="1017124"/>
            <a:ext cx="2686425" cy="1457528"/>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E57AB6AC-1177-70BF-6B4F-2F163E4C52BD}"/>
                  </a:ext>
                </a:extLst>
              </p14:cNvPr>
              <p14:cNvContentPartPr/>
              <p14:nvPr/>
            </p14:nvContentPartPr>
            <p14:xfrm>
              <a:off x="4334040" y="3309624"/>
              <a:ext cx="584640" cy="18720"/>
            </p14:xfrm>
          </p:contentPart>
        </mc:Choice>
        <mc:Fallback>
          <p:pic>
            <p:nvPicPr>
              <p:cNvPr id="6" name="Ink 5">
                <a:extLst>
                  <a:ext uri="{FF2B5EF4-FFF2-40B4-BE49-F238E27FC236}">
                    <a16:creationId xmlns:a16="http://schemas.microsoft.com/office/drawing/2014/main" id="{E57AB6AC-1177-70BF-6B4F-2F163E4C52BD}"/>
                  </a:ext>
                </a:extLst>
              </p:cNvPr>
              <p:cNvPicPr/>
              <p:nvPr/>
            </p:nvPicPr>
            <p:blipFill>
              <a:blip r:embed="rId6"/>
              <a:stretch>
                <a:fillRect/>
              </a:stretch>
            </p:blipFill>
            <p:spPr>
              <a:xfrm>
                <a:off x="4280073" y="3201624"/>
                <a:ext cx="692214"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03111BB0-18DC-7A44-55A5-A1E25D5F17DC}"/>
                  </a:ext>
                </a:extLst>
              </p14:cNvPr>
              <p14:cNvContentPartPr/>
              <p14:nvPr/>
            </p14:nvContentPartPr>
            <p14:xfrm>
              <a:off x="3309840" y="3300984"/>
              <a:ext cx="381240" cy="47160"/>
            </p14:xfrm>
          </p:contentPart>
        </mc:Choice>
        <mc:Fallback>
          <p:pic>
            <p:nvPicPr>
              <p:cNvPr id="7" name="Ink 6">
                <a:extLst>
                  <a:ext uri="{FF2B5EF4-FFF2-40B4-BE49-F238E27FC236}">
                    <a16:creationId xmlns:a16="http://schemas.microsoft.com/office/drawing/2014/main" id="{03111BB0-18DC-7A44-55A5-A1E25D5F17DC}"/>
                  </a:ext>
                </a:extLst>
              </p:cNvPr>
              <p:cNvPicPr/>
              <p:nvPr/>
            </p:nvPicPr>
            <p:blipFill>
              <a:blip r:embed="rId8"/>
              <a:stretch>
                <a:fillRect/>
              </a:stretch>
            </p:blipFill>
            <p:spPr>
              <a:xfrm>
                <a:off x="3255840" y="3192984"/>
                <a:ext cx="48888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AC09D46C-B1FD-E720-4FBA-8EE0217AB667}"/>
                  </a:ext>
                </a:extLst>
              </p14:cNvPr>
              <p14:cNvContentPartPr/>
              <p14:nvPr/>
            </p14:nvContentPartPr>
            <p14:xfrm>
              <a:off x="5440680" y="2998584"/>
              <a:ext cx="438480" cy="403200"/>
            </p14:xfrm>
          </p:contentPart>
        </mc:Choice>
        <mc:Fallback>
          <p:pic>
            <p:nvPicPr>
              <p:cNvPr id="8" name="Ink 7">
                <a:extLst>
                  <a:ext uri="{FF2B5EF4-FFF2-40B4-BE49-F238E27FC236}">
                    <a16:creationId xmlns:a16="http://schemas.microsoft.com/office/drawing/2014/main" id="{AC09D46C-B1FD-E720-4FBA-8EE0217AB667}"/>
                  </a:ext>
                </a:extLst>
              </p:cNvPr>
              <p:cNvPicPr/>
              <p:nvPr/>
            </p:nvPicPr>
            <p:blipFill>
              <a:blip r:embed="rId10"/>
              <a:stretch>
                <a:fillRect/>
              </a:stretch>
            </p:blipFill>
            <p:spPr>
              <a:xfrm>
                <a:off x="5386680" y="2890584"/>
                <a:ext cx="54612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85FB1903-4A08-A61F-E56C-5F1A5147D89D}"/>
                  </a:ext>
                </a:extLst>
              </p14:cNvPr>
              <p14:cNvContentPartPr/>
              <p14:nvPr/>
            </p14:nvContentPartPr>
            <p14:xfrm>
              <a:off x="3812760" y="3263544"/>
              <a:ext cx="410760" cy="37800"/>
            </p14:xfrm>
          </p:contentPart>
        </mc:Choice>
        <mc:Fallback>
          <p:pic>
            <p:nvPicPr>
              <p:cNvPr id="9" name="Ink 8">
                <a:extLst>
                  <a:ext uri="{FF2B5EF4-FFF2-40B4-BE49-F238E27FC236}">
                    <a16:creationId xmlns:a16="http://schemas.microsoft.com/office/drawing/2014/main" id="{85FB1903-4A08-A61F-E56C-5F1A5147D89D}"/>
                  </a:ext>
                </a:extLst>
              </p:cNvPr>
              <p:cNvPicPr/>
              <p:nvPr/>
            </p:nvPicPr>
            <p:blipFill>
              <a:blip r:embed="rId12"/>
              <a:stretch>
                <a:fillRect/>
              </a:stretch>
            </p:blipFill>
            <p:spPr>
              <a:xfrm>
                <a:off x="3758760" y="3154506"/>
                <a:ext cx="518400" cy="255513"/>
              </a:xfrm>
              <a:prstGeom prst="rect">
                <a:avLst/>
              </a:prstGeom>
            </p:spPr>
          </p:pic>
        </mc:Fallback>
      </mc:AlternateContent>
      <p:sp>
        <p:nvSpPr>
          <p:cNvPr id="10" name="Rectangle 9">
            <a:extLst>
              <a:ext uri="{FF2B5EF4-FFF2-40B4-BE49-F238E27FC236}">
                <a16:creationId xmlns:a16="http://schemas.microsoft.com/office/drawing/2014/main" id="{FB34DDF7-E59C-9B8B-7339-B85E89D8FD2F}"/>
              </a:ext>
            </a:extLst>
          </p:cNvPr>
          <p:cNvSpPr/>
          <p:nvPr/>
        </p:nvSpPr>
        <p:spPr>
          <a:xfrm>
            <a:off x="3099816" y="2880360"/>
            <a:ext cx="2996183" cy="7982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7098A333-9ED0-B8B8-13CB-E4CBEC4FC834}"/>
                  </a:ext>
                </a:extLst>
              </p14:cNvPr>
              <p14:cNvContentPartPr/>
              <p14:nvPr/>
            </p14:nvContentPartPr>
            <p14:xfrm>
              <a:off x="7534800" y="1115424"/>
              <a:ext cx="2136600" cy="83160"/>
            </p14:xfrm>
          </p:contentPart>
        </mc:Choice>
        <mc:Fallback>
          <p:pic>
            <p:nvPicPr>
              <p:cNvPr id="11" name="Ink 10">
                <a:extLst>
                  <a:ext uri="{FF2B5EF4-FFF2-40B4-BE49-F238E27FC236}">
                    <a16:creationId xmlns:a16="http://schemas.microsoft.com/office/drawing/2014/main" id="{7098A333-9ED0-B8B8-13CB-E4CBEC4FC834}"/>
                  </a:ext>
                </a:extLst>
              </p:cNvPr>
              <p:cNvPicPr/>
              <p:nvPr/>
            </p:nvPicPr>
            <p:blipFill>
              <a:blip r:embed="rId14"/>
              <a:stretch>
                <a:fillRect/>
              </a:stretch>
            </p:blipFill>
            <p:spPr>
              <a:xfrm>
                <a:off x="7480800" y="1007424"/>
                <a:ext cx="224424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E08C168B-4FEE-E7BF-BD41-270A89DB6074}"/>
                  </a:ext>
                </a:extLst>
              </p14:cNvPr>
              <p14:cNvContentPartPr/>
              <p14:nvPr/>
            </p14:nvContentPartPr>
            <p14:xfrm>
              <a:off x="7671600" y="1344024"/>
              <a:ext cx="2042640" cy="360"/>
            </p14:xfrm>
          </p:contentPart>
        </mc:Choice>
        <mc:Fallback>
          <p:pic>
            <p:nvPicPr>
              <p:cNvPr id="12" name="Ink 11">
                <a:extLst>
                  <a:ext uri="{FF2B5EF4-FFF2-40B4-BE49-F238E27FC236}">
                    <a16:creationId xmlns:a16="http://schemas.microsoft.com/office/drawing/2014/main" id="{E08C168B-4FEE-E7BF-BD41-270A89DB6074}"/>
                  </a:ext>
                </a:extLst>
              </p:cNvPr>
              <p:cNvPicPr/>
              <p:nvPr/>
            </p:nvPicPr>
            <p:blipFill>
              <a:blip r:embed="rId16"/>
              <a:stretch>
                <a:fillRect/>
              </a:stretch>
            </p:blipFill>
            <p:spPr>
              <a:xfrm>
                <a:off x="7617600" y="1236024"/>
                <a:ext cx="2150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FF02F115-D537-B13B-A02E-057871224415}"/>
                  </a:ext>
                </a:extLst>
              </p14:cNvPr>
              <p14:cNvContentPartPr/>
              <p14:nvPr/>
            </p14:nvContentPartPr>
            <p14:xfrm>
              <a:off x="7525440" y="1340424"/>
              <a:ext cx="476280" cy="12960"/>
            </p14:xfrm>
          </p:contentPart>
        </mc:Choice>
        <mc:Fallback>
          <p:pic>
            <p:nvPicPr>
              <p:cNvPr id="13" name="Ink 12">
                <a:extLst>
                  <a:ext uri="{FF2B5EF4-FFF2-40B4-BE49-F238E27FC236}">
                    <a16:creationId xmlns:a16="http://schemas.microsoft.com/office/drawing/2014/main" id="{FF02F115-D537-B13B-A02E-057871224415}"/>
                  </a:ext>
                </a:extLst>
              </p:cNvPr>
              <p:cNvPicPr/>
              <p:nvPr/>
            </p:nvPicPr>
            <p:blipFill>
              <a:blip r:embed="rId18"/>
              <a:stretch>
                <a:fillRect/>
              </a:stretch>
            </p:blipFill>
            <p:spPr>
              <a:xfrm>
                <a:off x="7471481" y="1235343"/>
                <a:ext cx="583839" cy="222772"/>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95F59ABB-D9B6-9530-72EC-80DF0953005C}"/>
                  </a:ext>
                </a:extLst>
              </p14:cNvPr>
              <p14:cNvContentPartPr/>
              <p14:nvPr/>
            </p14:nvContentPartPr>
            <p14:xfrm>
              <a:off x="7488720" y="1535904"/>
              <a:ext cx="2481480" cy="360"/>
            </p14:xfrm>
          </p:contentPart>
        </mc:Choice>
        <mc:Fallback>
          <p:pic>
            <p:nvPicPr>
              <p:cNvPr id="14" name="Ink 13">
                <a:extLst>
                  <a:ext uri="{FF2B5EF4-FFF2-40B4-BE49-F238E27FC236}">
                    <a16:creationId xmlns:a16="http://schemas.microsoft.com/office/drawing/2014/main" id="{95F59ABB-D9B6-9530-72EC-80DF0953005C}"/>
                  </a:ext>
                </a:extLst>
              </p:cNvPr>
              <p:cNvPicPr/>
              <p:nvPr/>
            </p:nvPicPr>
            <p:blipFill>
              <a:blip r:embed="rId20"/>
              <a:stretch>
                <a:fillRect/>
              </a:stretch>
            </p:blipFill>
            <p:spPr>
              <a:xfrm>
                <a:off x="7434720" y="1427904"/>
                <a:ext cx="25891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2B1A2078-5744-E151-7059-1A6939E6B7A6}"/>
                  </a:ext>
                </a:extLst>
              </p14:cNvPr>
              <p14:cNvContentPartPr/>
              <p14:nvPr/>
            </p14:nvContentPartPr>
            <p14:xfrm>
              <a:off x="7498080" y="1737504"/>
              <a:ext cx="2449800" cy="360"/>
            </p14:xfrm>
          </p:contentPart>
        </mc:Choice>
        <mc:Fallback>
          <p:pic>
            <p:nvPicPr>
              <p:cNvPr id="17" name="Ink 16">
                <a:extLst>
                  <a:ext uri="{FF2B5EF4-FFF2-40B4-BE49-F238E27FC236}">
                    <a16:creationId xmlns:a16="http://schemas.microsoft.com/office/drawing/2014/main" id="{2B1A2078-5744-E151-7059-1A6939E6B7A6}"/>
                  </a:ext>
                </a:extLst>
              </p:cNvPr>
              <p:cNvPicPr/>
              <p:nvPr/>
            </p:nvPicPr>
            <p:blipFill>
              <a:blip r:embed="rId22"/>
              <a:stretch>
                <a:fillRect/>
              </a:stretch>
            </p:blipFill>
            <p:spPr>
              <a:xfrm>
                <a:off x="7444080" y="1629504"/>
                <a:ext cx="2557440" cy="216000"/>
              </a:xfrm>
              <a:prstGeom prst="rect">
                <a:avLst/>
              </a:prstGeom>
            </p:spPr>
          </p:pic>
        </mc:Fallback>
      </mc:AlternateContent>
      <p:sp>
        <p:nvSpPr>
          <p:cNvPr id="19" name="TextBox 18">
            <a:extLst>
              <a:ext uri="{FF2B5EF4-FFF2-40B4-BE49-F238E27FC236}">
                <a16:creationId xmlns:a16="http://schemas.microsoft.com/office/drawing/2014/main" id="{07418913-C801-3A8D-42DD-E970DFAC96F1}"/>
              </a:ext>
            </a:extLst>
          </p:cNvPr>
          <p:cNvSpPr txBox="1"/>
          <p:nvPr/>
        </p:nvSpPr>
        <p:spPr>
          <a:xfrm>
            <a:off x="4784598" y="6045538"/>
            <a:ext cx="6094476" cy="276999"/>
          </a:xfrm>
          <a:prstGeom prst="rect">
            <a:avLst/>
          </a:prstGeom>
          <a:noFill/>
        </p:spPr>
        <p:txBody>
          <a:bodyPr wrap="square">
            <a:spAutoFit/>
          </a:bodyPr>
          <a:lstStyle/>
          <a:p>
            <a:r>
              <a:rPr lang="en-US" sz="1200" b="1">
                <a:hlinkClick r:id="rId23"/>
              </a:rPr>
              <a:t>Source: </a:t>
            </a:r>
            <a:r>
              <a:rPr lang="en-US" sz="1200">
                <a:hlinkClick r:id="rId23"/>
              </a:rPr>
              <a:t>Airport Rail Link Bangkok - Ticket price, route &amp; time table</a:t>
            </a:r>
            <a:endParaRPr lang="en-US" sz="1200"/>
          </a:p>
        </p:txBody>
      </p:sp>
    </p:spTree>
    <p:extLst>
      <p:ext uri="{BB962C8B-B14F-4D97-AF65-F5344CB8AC3E}">
        <p14:creationId xmlns:p14="http://schemas.microsoft.com/office/powerpoint/2010/main" val="17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646E-29EC-1385-F2B2-3ECC4CAEF33B}"/>
              </a:ext>
            </a:extLst>
          </p:cNvPr>
          <p:cNvSpPr>
            <a:spLocks noGrp="1"/>
          </p:cNvSpPr>
          <p:nvPr>
            <p:ph type="title"/>
          </p:nvPr>
        </p:nvSpPr>
        <p:spPr>
          <a:xfrm>
            <a:off x="1097280" y="286603"/>
            <a:ext cx="10058400" cy="1450757"/>
          </a:xfrm>
        </p:spPr>
        <p:txBody>
          <a:bodyPr anchor="b">
            <a:normAutofit/>
          </a:bodyPr>
          <a:lstStyle/>
          <a:p>
            <a:r>
              <a:rPr lang="en-US" kern="100"/>
              <a:t>What to look for?</a:t>
            </a:r>
          </a:p>
        </p:txBody>
      </p:sp>
      <p:graphicFrame>
        <p:nvGraphicFramePr>
          <p:cNvPr id="5" name="Content Placeholder 2">
            <a:extLst>
              <a:ext uri="{FF2B5EF4-FFF2-40B4-BE49-F238E27FC236}">
                <a16:creationId xmlns:a16="http://schemas.microsoft.com/office/drawing/2014/main" id="{94E86FBD-6A7F-0F36-5F3B-F4F65294D6CA}"/>
              </a:ext>
            </a:extLst>
          </p:cNvPr>
          <p:cNvGraphicFramePr>
            <a:graphicFrameLocks noGrp="1"/>
          </p:cNvGraphicFramePr>
          <p:nvPr>
            <p:ph idx="1"/>
            <p:extLst>
              <p:ext uri="{D42A27DB-BD31-4B8C-83A1-F6EECF244321}">
                <p14:modId xmlns:p14="http://schemas.microsoft.com/office/powerpoint/2010/main" val="2218329821"/>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4812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89F2-DD1C-15C8-02EA-4808D5203858}"/>
              </a:ext>
            </a:extLst>
          </p:cNvPr>
          <p:cNvSpPr>
            <a:spLocks noGrp="1"/>
          </p:cNvSpPr>
          <p:nvPr>
            <p:ph type="title"/>
          </p:nvPr>
        </p:nvSpPr>
        <p:spPr/>
        <p:txBody>
          <a:bodyPr/>
          <a:lstStyle/>
          <a:p>
            <a:r>
              <a:rPr lang="en-US"/>
              <a:t>Factors influencing prices</a:t>
            </a:r>
          </a:p>
        </p:txBody>
      </p:sp>
      <p:sp>
        <p:nvSpPr>
          <p:cNvPr id="18" name="Content Placeholder 17">
            <a:extLst>
              <a:ext uri="{FF2B5EF4-FFF2-40B4-BE49-F238E27FC236}">
                <a16:creationId xmlns:a16="http://schemas.microsoft.com/office/drawing/2014/main" id="{30E89862-620B-101F-624E-E2AE599F3810}"/>
              </a:ext>
            </a:extLst>
          </p:cNvPr>
          <p:cNvSpPr>
            <a:spLocks noGrp="1"/>
          </p:cNvSpPr>
          <p:nvPr>
            <p:ph idx="1"/>
          </p:nvPr>
        </p:nvSpPr>
        <p:spPr>
          <a:solidFill>
            <a:srgbClr val="DAE7FE"/>
          </a:solidFill>
        </p:spPr>
        <p:txBody>
          <a:bodyPr/>
          <a:lstStyle/>
          <a:p>
            <a:endParaRPr lang="en-TH"/>
          </a:p>
        </p:txBody>
      </p:sp>
      <p:pic>
        <p:nvPicPr>
          <p:cNvPr id="19" name="Content Placeholder 4">
            <a:extLst>
              <a:ext uri="{FF2B5EF4-FFF2-40B4-BE49-F238E27FC236}">
                <a16:creationId xmlns:a16="http://schemas.microsoft.com/office/drawing/2014/main" id="{476E35C3-23FA-F568-477F-29470B28A61F}"/>
              </a:ext>
            </a:extLst>
          </p:cNvPr>
          <p:cNvPicPr>
            <a:picLocks noChangeAspect="1"/>
          </p:cNvPicPr>
          <p:nvPr/>
        </p:nvPicPr>
        <p:blipFill>
          <a:blip r:embed="rId4"/>
          <a:stretch>
            <a:fillRect/>
          </a:stretch>
        </p:blipFill>
        <p:spPr>
          <a:xfrm>
            <a:off x="5008880" y="2862408"/>
            <a:ext cx="2235200" cy="2540000"/>
          </a:xfrm>
          <a:prstGeom prst="rect">
            <a:avLst/>
          </a:prstGeom>
        </p:spPr>
      </p:pic>
      <p:pic>
        <p:nvPicPr>
          <p:cNvPr id="20" name="Picture 19" descr="A house with a stack of coins&#10;&#10;Description automatically generated">
            <a:extLst>
              <a:ext uri="{FF2B5EF4-FFF2-40B4-BE49-F238E27FC236}">
                <a16:creationId xmlns:a16="http://schemas.microsoft.com/office/drawing/2014/main" id="{757E125F-C95D-4B62-34E3-BFC394F51C54}"/>
              </a:ext>
            </a:extLst>
          </p:cNvPr>
          <p:cNvPicPr>
            <a:picLocks noChangeAspect="1"/>
          </p:cNvPicPr>
          <p:nvPr/>
        </p:nvPicPr>
        <p:blipFill>
          <a:blip r:embed="rId5"/>
          <a:stretch>
            <a:fillRect/>
          </a:stretch>
        </p:blipFill>
        <p:spPr>
          <a:xfrm>
            <a:off x="7986379" y="2713340"/>
            <a:ext cx="2883779" cy="2644320"/>
          </a:xfrm>
          <a:prstGeom prst="rect">
            <a:avLst/>
          </a:prstGeom>
        </p:spPr>
      </p:pic>
      <p:pic>
        <p:nvPicPr>
          <p:cNvPr id="21" name="Picture 20" descr="A house on a road&#10;&#10;Description automatically generated">
            <a:extLst>
              <a:ext uri="{FF2B5EF4-FFF2-40B4-BE49-F238E27FC236}">
                <a16:creationId xmlns:a16="http://schemas.microsoft.com/office/drawing/2014/main" id="{D760F0C0-52A5-5F7F-3022-41386F7886B0}"/>
              </a:ext>
            </a:extLst>
          </p:cNvPr>
          <p:cNvPicPr>
            <a:picLocks noChangeAspect="1"/>
          </p:cNvPicPr>
          <p:nvPr/>
        </p:nvPicPr>
        <p:blipFill>
          <a:blip r:embed="rId6"/>
          <a:stretch>
            <a:fillRect/>
          </a:stretch>
        </p:blipFill>
        <p:spPr>
          <a:xfrm>
            <a:off x="1464500" y="2862408"/>
            <a:ext cx="2802081" cy="2448599"/>
          </a:xfrm>
          <a:prstGeom prst="rect">
            <a:avLst/>
          </a:prstGeom>
        </p:spPr>
      </p:pic>
    </p:spTree>
    <p:extLst>
      <p:ext uri="{BB962C8B-B14F-4D97-AF65-F5344CB8AC3E}">
        <p14:creationId xmlns:p14="http://schemas.microsoft.com/office/powerpoint/2010/main" val="617830229"/>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20E9-3983-2F30-1DBF-98A7998A1389}"/>
              </a:ext>
            </a:extLst>
          </p:cNvPr>
          <p:cNvSpPr>
            <a:spLocks noGrp="1"/>
          </p:cNvSpPr>
          <p:nvPr>
            <p:ph type="title"/>
          </p:nvPr>
        </p:nvSpPr>
        <p:spPr/>
        <p:txBody>
          <a:bodyPr/>
          <a:lstStyle/>
          <a:p>
            <a:r>
              <a:rPr lang="en-US"/>
              <a:t>Driving factors transportation</a:t>
            </a:r>
          </a:p>
        </p:txBody>
      </p:sp>
      <p:pic>
        <p:nvPicPr>
          <p:cNvPr id="4" name="Content Placeholder 3" descr="A green and black logo&#10;&#10;Description automatically generated">
            <a:extLst>
              <a:ext uri="{FF2B5EF4-FFF2-40B4-BE49-F238E27FC236}">
                <a16:creationId xmlns:a16="http://schemas.microsoft.com/office/drawing/2014/main" id="{AD474BB7-9BC5-2101-3EEA-27955B916939}"/>
              </a:ext>
            </a:extLst>
          </p:cNvPr>
          <p:cNvPicPr>
            <a:picLocks noGrp="1" noChangeAspect="1"/>
          </p:cNvPicPr>
          <p:nvPr>
            <p:ph idx="1"/>
          </p:nvPr>
        </p:nvPicPr>
        <p:blipFill>
          <a:blip r:embed="rId3"/>
          <a:srcRect r="84232"/>
          <a:stretch/>
        </p:blipFill>
        <p:spPr>
          <a:xfrm>
            <a:off x="2189641" y="2921854"/>
            <a:ext cx="1527245" cy="1398067"/>
          </a:xfrm>
        </p:spPr>
      </p:pic>
      <p:sp>
        <p:nvSpPr>
          <p:cNvPr id="3" name="TextBox 2">
            <a:extLst>
              <a:ext uri="{FF2B5EF4-FFF2-40B4-BE49-F238E27FC236}">
                <a16:creationId xmlns:a16="http://schemas.microsoft.com/office/drawing/2014/main" id="{E84BFCD9-B2D5-5FBD-6976-1CA42248DE96}"/>
              </a:ext>
            </a:extLst>
          </p:cNvPr>
          <p:cNvSpPr txBox="1"/>
          <p:nvPr/>
        </p:nvSpPr>
        <p:spPr>
          <a:xfrm>
            <a:off x="1507524" y="4349578"/>
            <a:ext cx="2891481" cy="276999"/>
          </a:xfrm>
          <a:prstGeom prst="rect">
            <a:avLst/>
          </a:prstGeom>
          <a:noFill/>
        </p:spPr>
        <p:txBody>
          <a:bodyPr wrap="square" rtlCol="0">
            <a:spAutoFit/>
          </a:bodyPr>
          <a:lstStyle/>
          <a:p>
            <a:r>
              <a:rPr lang="en-US" sz="1200" i="0">
                <a:effectLst/>
                <a:latin typeface="+mj-lt"/>
              </a:rPr>
              <a:t>Bangkok Transit System Skytrain</a:t>
            </a:r>
            <a:endParaRPr lang="en-TH" sz="1200">
              <a:latin typeface="+mj-lt"/>
            </a:endParaRPr>
          </a:p>
        </p:txBody>
      </p:sp>
      <p:pic>
        <p:nvPicPr>
          <p:cNvPr id="7" name="Content Placeholder 3" descr="A green and black logo&#10;&#10;Description automatically generated">
            <a:extLst>
              <a:ext uri="{FF2B5EF4-FFF2-40B4-BE49-F238E27FC236}">
                <a16:creationId xmlns:a16="http://schemas.microsoft.com/office/drawing/2014/main" id="{A930D6AE-FFE3-7355-2FCE-23B9F3B67728}"/>
              </a:ext>
            </a:extLst>
          </p:cNvPr>
          <p:cNvPicPr>
            <a:picLocks noChangeAspect="1"/>
          </p:cNvPicPr>
          <p:nvPr/>
        </p:nvPicPr>
        <p:blipFill>
          <a:blip r:embed="rId3"/>
          <a:srcRect l="31417" r="44599"/>
          <a:stretch/>
        </p:blipFill>
        <p:spPr>
          <a:xfrm>
            <a:off x="4851237" y="2921854"/>
            <a:ext cx="2323070" cy="1398067"/>
          </a:xfrm>
          <a:prstGeom prst="rect">
            <a:avLst/>
          </a:prstGeom>
        </p:spPr>
      </p:pic>
      <p:pic>
        <p:nvPicPr>
          <p:cNvPr id="8" name="Content Placeholder 3" descr="A green and black logo&#10;&#10;Description automatically generated">
            <a:extLst>
              <a:ext uri="{FF2B5EF4-FFF2-40B4-BE49-F238E27FC236}">
                <a16:creationId xmlns:a16="http://schemas.microsoft.com/office/drawing/2014/main" id="{80BFAC30-C3D5-401C-FC6E-409C7EBDF31B}"/>
              </a:ext>
            </a:extLst>
          </p:cNvPr>
          <p:cNvPicPr>
            <a:picLocks noChangeAspect="1"/>
          </p:cNvPicPr>
          <p:nvPr/>
        </p:nvPicPr>
        <p:blipFill>
          <a:blip r:embed="rId3"/>
          <a:srcRect l="76153" r="4966" b="25278"/>
          <a:stretch/>
        </p:blipFill>
        <p:spPr>
          <a:xfrm>
            <a:off x="8549257" y="2921854"/>
            <a:ext cx="1828800" cy="1044665"/>
          </a:xfrm>
          <a:prstGeom prst="rect">
            <a:avLst/>
          </a:prstGeom>
        </p:spPr>
      </p:pic>
      <p:sp>
        <p:nvSpPr>
          <p:cNvPr id="9" name="TextBox 8">
            <a:extLst>
              <a:ext uri="{FF2B5EF4-FFF2-40B4-BE49-F238E27FC236}">
                <a16:creationId xmlns:a16="http://schemas.microsoft.com/office/drawing/2014/main" id="{8B4EC017-B243-EC27-A7EC-740A95A90DF3}"/>
              </a:ext>
            </a:extLst>
          </p:cNvPr>
          <p:cNvSpPr txBox="1"/>
          <p:nvPr/>
        </p:nvSpPr>
        <p:spPr>
          <a:xfrm>
            <a:off x="4851237" y="4349578"/>
            <a:ext cx="2891481" cy="276999"/>
          </a:xfrm>
          <a:prstGeom prst="rect">
            <a:avLst/>
          </a:prstGeom>
          <a:noFill/>
        </p:spPr>
        <p:txBody>
          <a:bodyPr wrap="square" rtlCol="0">
            <a:spAutoFit/>
          </a:bodyPr>
          <a:lstStyle/>
          <a:p>
            <a:r>
              <a:rPr lang="en-US" sz="1200" b="0" i="0">
                <a:effectLst/>
                <a:latin typeface="+mj-lt"/>
              </a:rPr>
              <a:t>Metropolitan Rapid Transit</a:t>
            </a:r>
            <a:endParaRPr lang="en-TH" sz="1200">
              <a:latin typeface="+mj-lt"/>
            </a:endParaRPr>
          </a:p>
        </p:txBody>
      </p:sp>
      <p:sp>
        <p:nvSpPr>
          <p:cNvPr id="10" name="TextBox 9">
            <a:extLst>
              <a:ext uri="{FF2B5EF4-FFF2-40B4-BE49-F238E27FC236}">
                <a16:creationId xmlns:a16="http://schemas.microsoft.com/office/drawing/2014/main" id="{E62818F6-92FF-BC1D-9909-0C78E3B5B82C}"/>
              </a:ext>
            </a:extLst>
          </p:cNvPr>
          <p:cNvSpPr txBox="1"/>
          <p:nvPr/>
        </p:nvSpPr>
        <p:spPr>
          <a:xfrm>
            <a:off x="8302119" y="4353561"/>
            <a:ext cx="1811284" cy="285372"/>
          </a:xfrm>
          <a:prstGeom prst="rect">
            <a:avLst/>
          </a:prstGeom>
          <a:noFill/>
        </p:spPr>
        <p:txBody>
          <a:bodyPr wrap="square" rtlCol="0">
            <a:spAutoFit/>
          </a:bodyPr>
          <a:lstStyle/>
          <a:p>
            <a:r>
              <a:rPr lang="en-US" sz="1200">
                <a:latin typeface="+mj-lt"/>
              </a:rPr>
              <a:t>Airport Rail Link</a:t>
            </a:r>
            <a:endParaRPr lang="en-TH" sz="1200">
              <a:latin typeface="+mj-lt"/>
            </a:endParaRPr>
          </a:p>
        </p:txBody>
      </p:sp>
      <p:pic>
        <p:nvPicPr>
          <p:cNvPr id="11" name="Content Placeholder 3" descr="A green and black logo&#10;&#10;Description automatically generated">
            <a:extLst>
              <a:ext uri="{FF2B5EF4-FFF2-40B4-BE49-F238E27FC236}">
                <a16:creationId xmlns:a16="http://schemas.microsoft.com/office/drawing/2014/main" id="{38415D32-2383-51D2-6CA5-DA230F552D6D}"/>
              </a:ext>
            </a:extLst>
          </p:cNvPr>
          <p:cNvPicPr>
            <a:picLocks noChangeAspect="1"/>
          </p:cNvPicPr>
          <p:nvPr/>
        </p:nvPicPr>
        <p:blipFill>
          <a:blip r:embed="rId3"/>
          <a:srcRect l="76153" t="63821" r="4966"/>
          <a:stretch/>
        </p:blipFill>
        <p:spPr>
          <a:xfrm>
            <a:off x="8005558" y="3843776"/>
            <a:ext cx="1828800" cy="505802"/>
          </a:xfrm>
          <a:prstGeom prst="rect">
            <a:avLst/>
          </a:prstGeom>
        </p:spPr>
      </p:pic>
    </p:spTree>
    <p:extLst>
      <p:ext uri="{BB962C8B-B14F-4D97-AF65-F5344CB8AC3E}">
        <p14:creationId xmlns:p14="http://schemas.microsoft.com/office/powerpoint/2010/main" val="2438941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9F5C-16E2-234D-2F44-739B67F30838}"/>
              </a:ext>
            </a:extLst>
          </p:cNvPr>
          <p:cNvSpPr>
            <a:spLocks noGrp="1"/>
          </p:cNvSpPr>
          <p:nvPr>
            <p:ph type="title"/>
          </p:nvPr>
        </p:nvSpPr>
        <p:spPr/>
        <p:txBody>
          <a:bodyPr vert="horz" lIns="91440" tIns="45720" rIns="91440" bIns="45720" rtlCol="0" anchor="b">
            <a:normAutofit/>
          </a:bodyPr>
          <a:lstStyle/>
          <a:p>
            <a:r>
              <a:rPr lang="en-US"/>
              <a:t>Living space</a:t>
            </a:r>
          </a:p>
        </p:txBody>
      </p:sp>
      <p:sp>
        <p:nvSpPr>
          <p:cNvPr id="3" name="Content Placeholder 2">
            <a:extLst>
              <a:ext uri="{FF2B5EF4-FFF2-40B4-BE49-F238E27FC236}">
                <a16:creationId xmlns:a16="http://schemas.microsoft.com/office/drawing/2014/main" id="{9D8C6567-C964-3264-477A-9E54167206F9}"/>
              </a:ext>
            </a:extLst>
          </p:cNvPr>
          <p:cNvSpPr>
            <a:spLocks noGrp="1"/>
          </p:cNvSpPr>
          <p:nvPr>
            <p:ph idx="1"/>
          </p:nvPr>
        </p:nvSpPr>
        <p:spPr/>
        <p:txBody>
          <a:bodyPr vert="horz" lIns="0" tIns="45720" rIns="0" bIns="45720" rtlCol="0" anchor="t">
            <a:normAutofit/>
          </a:bodyPr>
          <a:lstStyle/>
          <a:p>
            <a:endParaRPr lang="en-US"/>
          </a:p>
          <a:p>
            <a:pPr marL="0" indent="0">
              <a:buNone/>
            </a:pPr>
            <a:endParaRPr lang="en-US"/>
          </a:p>
          <a:p>
            <a:pPr marL="0" indent="0">
              <a:buNone/>
            </a:pPr>
            <a:endParaRPr lang="en-US"/>
          </a:p>
          <a:p>
            <a:endParaRPr lang="en-US"/>
          </a:p>
          <a:p>
            <a:endParaRPr lang="en-US"/>
          </a:p>
        </p:txBody>
      </p:sp>
      <p:pic>
        <p:nvPicPr>
          <p:cNvPr id="4" name="Picture 3">
            <a:extLst>
              <a:ext uri="{FF2B5EF4-FFF2-40B4-BE49-F238E27FC236}">
                <a16:creationId xmlns:a16="http://schemas.microsoft.com/office/drawing/2014/main" id="{E5047D6A-7040-6CBA-56EF-E612FC007B4E}"/>
              </a:ext>
            </a:extLst>
          </p:cNvPr>
          <p:cNvPicPr>
            <a:picLocks noChangeAspect="1"/>
          </p:cNvPicPr>
          <p:nvPr/>
        </p:nvPicPr>
        <p:blipFill>
          <a:blip r:embed="rId3"/>
          <a:stretch>
            <a:fillRect/>
          </a:stretch>
        </p:blipFill>
        <p:spPr>
          <a:xfrm>
            <a:off x="1706879" y="2108201"/>
            <a:ext cx="8839201" cy="4160459"/>
          </a:xfrm>
          <a:prstGeom prst="rect">
            <a:avLst/>
          </a:prstGeom>
        </p:spPr>
      </p:pic>
    </p:spTree>
    <p:extLst>
      <p:ext uri="{BB962C8B-B14F-4D97-AF65-F5344CB8AC3E}">
        <p14:creationId xmlns:p14="http://schemas.microsoft.com/office/powerpoint/2010/main" val="234686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B1F8-B4CA-1984-C623-155F548114B1}"/>
              </a:ext>
            </a:extLst>
          </p:cNvPr>
          <p:cNvSpPr>
            <a:spLocks noGrp="1"/>
          </p:cNvSpPr>
          <p:nvPr>
            <p:ph type="title"/>
          </p:nvPr>
        </p:nvSpPr>
        <p:spPr>
          <a:xfrm>
            <a:off x="1097280" y="286603"/>
            <a:ext cx="10058400" cy="1450757"/>
          </a:xfrm>
        </p:spPr>
        <p:txBody>
          <a:bodyPr anchor="b">
            <a:normAutofit/>
          </a:bodyPr>
          <a:lstStyle/>
          <a:p>
            <a:r>
              <a:rPr lang="en-US"/>
              <a:t>Influence of property type</a:t>
            </a:r>
            <a:endParaRPr lang="en-TH"/>
          </a:p>
        </p:txBody>
      </p:sp>
      <p:graphicFrame>
        <p:nvGraphicFramePr>
          <p:cNvPr id="10" name="Content Placeholder 2">
            <a:extLst>
              <a:ext uri="{FF2B5EF4-FFF2-40B4-BE49-F238E27FC236}">
                <a16:creationId xmlns:a16="http://schemas.microsoft.com/office/drawing/2014/main" id="{89C2DA13-D61D-477F-8EEA-912AADB9E4D8}"/>
              </a:ext>
            </a:extLst>
          </p:cNvPr>
          <p:cNvGraphicFramePr>
            <a:graphicFrameLocks noGrp="1"/>
          </p:cNvGraphicFramePr>
          <p:nvPr>
            <p:ph idx="1"/>
            <p:extLst>
              <p:ext uri="{D42A27DB-BD31-4B8C-83A1-F6EECF244321}">
                <p14:modId xmlns:p14="http://schemas.microsoft.com/office/powerpoint/2010/main" val="56707483"/>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35321225"/>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87AF-A649-A619-A43D-D2BEDE4DE87E}"/>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a:t>Influence of b</a:t>
            </a:r>
            <a:r>
              <a:rPr lang="en-US" i="0">
                <a:effectLst/>
              </a:rPr>
              <a:t>uildings classified</a:t>
            </a:r>
            <a:endParaRPr lang="en-TH"/>
          </a:p>
        </p:txBody>
      </p:sp>
      <p:graphicFrame>
        <p:nvGraphicFramePr>
          <p:cNvPr id="4" name="Content Placeholder 3">
            <a:extLst>
              <a:ext uri="{FF2B5EF4-FFF2-40B4-BE49-F238E27FC236}">
                <a16:creationId xmlns:a16="http://schemas.microsoft.com/office/drawing/2014/main" id="{2A278580-A7C0-5E49-781B-75CB14121975}"/>
              </a:ext>
            </a:extLst>
          </p:cNvPr>
          <p:cNvGraphicFramePr>
            <a:graphicFrameLocks noGrp="1"/>
          </p:cNvGraphicFramePr>
          <p:nvPr>
            <p:ph idx="1"/>
            <p:extLst>
              <p:ext uri="{D42A27DB-BD31-4B8C-83A1-F6EECF244321}">
                <p14:modId xmlns:p14="http://schemas.microsoft.com/office/powerpoint/2010/main" val="4000324123"/>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1427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AC7B-E648-48E0-819E-56BDB1B19C76}"/>
              </a:ext>
            </a:extLst>
          </p:cNvPr>
          <p:cNvSpPr>
            <a:spLocks noGrp="1"/>
          </p:cNvSpPr>
          <p:nvPr>
            <p:ph type="title"/>
          </p:nvPr>
        </p:nvSpPr>
        <p:spPr>
          <a:xfrm>
            <a:off x="752376" y="353736"/>
            <a:ext cx="10058400" cy="1450757"/>
          </a:xfrm>
        </p:spPr>
        <p:txBody>
          <a:bodyPr/>
          <a:lstStyle/>
          <a:p>
            <a:r>
              <a:rPr lang="en-US"/>
              <a:t>  Comparing provinces</a:t>
            </a:r>
          </a:p>
        </p:txBody>
      </p:sp>
      <p:sp>
        <p:nvSpPr>
          <p:cNvPr id="5" name="TextBox 4">
            <a:extLst>
              <a:ext uri="{FF2B5EF4-FFF2-40B4-BE49-F238E27FC236}">
                <a16:creationId xmlns:a16="http://schemas.microsoft.com/office/drawing/2014/main" id="{5AEDCAB1-32BD-BD10-1B99-CC85F9B8D559}"/>
              </a:ext>
            </a:extLst>
          </p:cNvPr>
          <p:cNvSpPr txBox="1"/>
          <p:nvPr/>
        </p:nvSpPr>
        <p:spPr>
          <a:xfrm>
            <a:off x="638175" y="5801228"/>
            <a:ext cx="6096000" cy="307777"/>
          </a:xfrm>
          <a:prstGeom prst="rect">
            <a:avLst/>
          </a:prstGeom>
          <a:noFill/>
        </p:spPr>
        <p:txBody>
          <a:bodyPr wrap="square">
            <a:spAutoFit/>
          </a:bodyPr>
          <a:lstStyle/>
          <a:p>
            <a:pPr algn="l"/>
            <a:r>
              <a:rPr lang="en-US" sz="1400" b="1" i="0" u="none" strike="noStrike">
                <a:solidFill>
                  <a:schemeClr val="accent1">
                    <a:lumMod val="50000"/>
                  </a:schemeClr>
                </a:solidFill>
                <a:effectLst/>
                <a:latin typeface="Google Sans"/>
                <a:hlinkClick r:id="rId3"/>
              </a:rPr>
              <a:t>Source: </a:t>
            </a:r>
            <a:r>
              <a:rPr lang="en-US" sz="1200" b="0" i="0" u="none" strike="noStrike">
                <a:effectLst/>
                <a:latin typeface="Google Sans"/>
                <a:hlinkClick r:id="rId3"/>
              </a:rPr>
              <a:t>Bangkok Metropolitan Region: Bangkok and Five Surrounding Provinces </a:t>
            </a:r>
          </a:p>
        </p:txBody>
      </p:sp>
      <p:sp>
        <p:nvSpPr>
          <p:cNvPr id="7" name="TextBox 6">
            <a:extLst>
              <a:ext uri="{FF2B5EF4-FFF2-40B4-BE49-F238E27FC236}">
                <a16:creationId xmlns:a16="http://schemas.microsoft.com/office/drawing/2014/main" id="{7E974BAF-E58B-EA9F-E88B-8873A78C2A16}"/>
              </a:ext>
            </a:extLst>
          </p:cNvPr>
          <p:cNvSpPr txBox="1"/>
          <p:nvPr/>
        </p:nvSpPr>
        <p:spPr>
          <a:xfrm>
            <a:off x="6642258" y="4600899"/>
            <a:ext cx="4698683" cy="1200329"/>
          </a:xfrm>
          <a:prstGeom prst="rect">
            <a:avLst/>
          </a:prstGeom>
          <a:noFill/>
        </p:spPr>
        <p:txBody>
          <a:bodyPr wrap="square" lIns="91440" tIns="45720" rIns="91440" bIns="45720" rtlCol="0" anchor="t">
            <a:spAutoFit/>
          </a:bodyPr>
          <a:lstStyle/>
          <a:p>
            <a:r>
              <a:rPr lang="en-US" b="1"/>
              <a:t>3 Provinces	Number of properties</a:t>
            </a:r>
          </a:p>
          <a:p>
            <a:r>
              <a:rPr lang="en-US"/>
              <a:t>Bangkok            		9130</a:t>
            </a:r>
          </a:p>
          <a:p>
            <a:r>
              <a:rPr lang="en-US"/>
              <a:t>Nonthaburi       		2970</a:t>
            </a:r>
          </a:p>
          <a:p>
            <a:r>
              <a:rPr lang="en-US"/>
              <a:t>Samut Prakan 		2171 </a:t>
            </a:r>
          </a:p>
        </p:txBody>
      </p:sp>
      <p:sp>
        <p:nvSpPr>
          <p:cNvPr id="4" name="TextBox 3">
            <a:extLst>
              <a:ext uri="{FF2B5EF4-FFF2-40B4-BE49-F238E27FC236}">
                <a16:creationId xmlns:a16="http://schemas.microsoft.com/office/drawing/2014/main" id="{74BD4DE4-94C4-0FD2-26E3-4BB38ED4EC7E}"/>
              </a:ext>
            </a:extLst>
          </p:cNvPr>
          <p:cNvSpPr txBox="1"/>
          <p:nvPr/>
        </p:nvSpPr>
        <p:spPr>
          <a:xfrm>
            <a:off x="6633883" y="2419671"/>
            <a:ext cx="4304149" cy="663078"/>
          </a:xfrm>
          <a:prstGeom prst="rect">
            <a:avLst/>
          </a:prstGeom>
          <a:noFill/>
        </p:spPr>
        <p:txBody>
          <a:bodyPr wrap="square" lIns="91440" tIns="45720" rIns="91440" bIns="45720" rtlCol="0" anchor="t">
            <a:spAutoFit/>
          </a:bodyPr>
          <a:lstStyle/>
          <a:p>
            <a:r>
              <a:rPr lang="en-TH" b="1">
                <a:latin typeface="+mj-lt"/>
              </a:rPr>
              <a:t>Nonthaburi </a:t>
            </a:r>
            <a:r>
              <a:rPr lang="en-TH" sz="1800">
                <a:effectLst/>
                <a:latin typeface="+mj-lt"/>
                <a:ea typeface="Aptos" panose="020B0004020202020204" pitchFamily="34" charset="0"/>
                <a:cs typeface="Angsana New"/>
              </a:rPr>
              <a:t>are </a:t>
            </a:r>
            <a:r>
              <a:rPr lang="en-TH" sz="1800" b="1">
                <a:effectLst/>
                <a:latin typeface="Aptos"/>
                <a:ea typeface="Aptos" panose="020B0004020202020204" pitchFamily="34" charset="0"/>
                <a:cs typeface="Angsana New"/>
              </a:rPr>
              <a:t>1,103,291 </a:t>
            </a:r>
            <a:r>
              <a:rPr lang="en-TH" sz="1800">
                <a:effectLst/>
                <a:latin typeface="Aptos"/>
                <a:ea typeface="Aptos" panose="020B0004020202020204" pitchFamily="34" charset="0"/>
                <a:cs typeface="Angsana New"/>
              </a:rPr>
              <a:t>Baht</a:t>
            </a:r>
            <a:r>
              <a:rPr lang="en-TH" sz="1800" b="1">
                <a:effectLst/>
                <a:latin typeface="Aptos"/>
                <a:ea typeface="Aptos" panose="020B0004020202020204" pitchFamily="34" charset="0"/>
                <a:cs typeface="Angsana New"/>
              </a:rPr>
              <a:t> </a:t>
            </a:r>
            <a:r>
              <a:rPr lang="en-TH" sz="1800">
                <a:effectLst/>
                <a:latin typeface="+mj-lt"/>
                <a:ea typeface="Aptos" panose="020B0004020202020204" pitchFamily="34" charset="0"/>
                <a:cs typeface="Angsana New"/>
              </a:rPr>
              <a:t>priced lower compared to </a:t>
            </a:r>
            <a:r>
              <a:rPr lang="en-TH" sz="1800" b="1">
                <a:effectLst/>
                <a:latin typeface="+mj-lt"/>
                <a:ea typeface="Aptos" panose="020B0004020202020204" pitchFamily="34" charset="0"/>
                <a:cs typeface="Angsana New"/>
              </a:rPr>
              <a:t>Bangkok</a:t>
            </a:r>
            <a:endParaRPr lang="en-TH">
              <a:latin typeface="+mj-lt"/>
              <a:cs typeface="Angsana New"/>
            </a:endParaRPr>
          </a:p>
        </p:txBody>
      </p:sp>
      <p:sp>
        <p:nvSpPr>
          <p:cNvPr id="8" name="TextBox 7">
            <a:extLst>
              <a:ext uri="{FF2B5EF4-FFF2-40B4-BE49-F238E27FC236}">
                <a16:creationId xmlns:a16="http://schemas.microsoft.com/office/drawing/2014/main" id="{B45CF4D0-55FF-1E00-3023-9D3C2A7AC01B}"/>
              </a:ext>
            </a:extLst>
          </p:cNvPr>
          <p:cNvSpPr txBox="1"/>
          <p:nvPr/>
        </p:nvSpPr>
        <p:spPr>
          <a:xfrm>
            <a:off x="6642258" y="3479695"/>
            <a:ext cx="4295775" cy="646331"/>
          </a:xfrm>
          <a:prstGeom prst="rect">
            <a:avLst/>
          </a:prstGeom>
          <a:noFill/>
        </p:spPr>
        <p:txBody>
          <a:bodyPr wrap="square" lIns="91440" tIns="45720" rIns="91440" bIns="45720" rtlCol="0" anchor="t">
            <a:spAutoFit/>
          </a:bodyPr>
          <a:lstStyle/>
          <a:p>
            <a:r>
              <a:rPr lang="en-TH" b="1">
                <a:latin typeface="+mj-lt"/>
              </a:rPr>
              <a:t>Samut Prakan </a:t>
            </a:r>
            <a:r>
              <a:rPr lang="en-TH" sz="1800">
                <a:effectLst/>
                <a:latin typeface="+mj-lt"/>
                <a:ea typeface="Aptos" panose="020B0004020202020204" pitchFamily="34" charset="0"/>
                <a:cs typeface="Angsana New"/>
              </a:rPr>
              <a:t>are </a:t>
            </a:r>
            <a:r>
              <a:rPr lang="en-TH" sz="1800" b="1">
                <a:effectLst/>
                <a:latin typeface="Aptos"/>
                <a:ea typeface="Aptos" panose="020B0004020202020204" pitchFamily="34" charset="0"/>
                <a:cs typeface="Angsana New"/>
              </a:rPr>
              <a:t>1,328,945</a:t>
            </a:r>
            <a:r>
              <a:rPr lang="th-TH" sz="1800" b="1">
                <a:effectLst/>
                <a:latin typeface="Aptos"/>
                <a:ea typeface="Aptos" panose="020B0004020202020204" pitchFamily="34" charset="0"/>
                <a:cs typeface="Angsana New"/>
              </a:rPr>
              <a:t> </a:t>
            </a:r>
            <a:r>
              <a:rPr lang="en-US">
                <a:latin typeface="Aptos"/>
                <a:ea typeface="Aptos" panose="020B0004020202020204" pitchFamily="34" charset="0"/>
                <a:cs typeface="Angsana New"/>
              </a:rPr>
              <a:t>Baht</a:t>
            </a:r>
            <a:r>
              <a:rPr lang="en-TH" sz="1800" b="1">
                <a:effectLst/>
                <a:latin typeface="Aptos"/>
                <a:ea typeface="Aptos" panose="020B0004020202020204" pitchFamily="34" charset="0"/>
                <a:cs typeface="Angsana New"/>
              </a:rPr>
              <a:t> </a:t>
            </a:r>
            <a:r>
              <a:rPr lang="en-TH" sz="1800">
                <a:effectLst/>
                <a:latin typeface="+mj-lt"/>
                <a:ea typeface="Aptos" panose="020B0004020202020204" pitchFamily="34" charset="0"/>
                <a:cs typeface="Angsana New"/>
              </a:rPr>
              <a:t>priced lower compared to </a:t>
            </a:r>
            <a:r>
              <a:rPr lang="en-TH" sz="1800" b="1">
                <a:effectLst/>
                <a:latin typeface="+mj-lt"/>
                <a:ea typeface="Aptos" panose="020B0004020202020204" pitchFamily="34" charset="0"/>
                <a:cs typeface="Angsana New"/>
              </a:rPr>
              <a:t>Bangkok</a:t>
            </a:r>
            <a:endParaRPr lang="en-TH">
              <a:latin typeface="+mj-lt"/>
              <a:cs typeface="Angsana New"/>
            </a:endParaRPr>
          </a:p>
        </p:txBody>
      </p:sp>
      <p:pic>
        <p:nvPicPr>
          <p:cNvPr id="11" name="Picture 10">
            <a:extLst>
              <a:ext uri="{FF2B5EF4-FFF2-40B4-BE49-F238E27FC236}">
                <a16:creationId xmlns:a16="http://schemas.microsoft.com/office/drawing/2014/main" id="{E7D44520-BD60-EF6E-F511-7456046EA62B}"/>
              </a:ext>
            </a:extLst>
          </p:cNvPr>
          <p:cNvPicPr>
            <a:picLocks noChangeAspect="1"/>
          </p:cNvPicPr>
          <p:nvPr/>
        </p:nvPicPr>
        <p:blipFill>
          <a:blip r:embed="rId4"/>
          <a:stretch>
            <a:fillRect/>
          </a:stretch>
        </p:blipFill>
        <p:spPr>
          <a:xfrm>
            <a:off x="1232129" y="2017326"/>
            <a:ext cx="5106488" cy="3762763"/>
          </a:xfrm>
          <a:prstGeom prst="rect">
            <a:avLst/>
          </a:prstGeom>
        </p:spPr>
      </p:pic>
    </p:spTree>
    <p:extLst>
      <p:ext uri="{BB962C8B-B14F-4D97-AF65-F5344CB8AC3E}">
        <p14:creationId xmlns:p14="http://schemas.microsoft.com/office/powerpoint/2010/main" val="249835074"/>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C5A59D56-2157-4202-9D02-F44E447A241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F4F4D41-822D-40F2-A7AC-E4E6CB36CA7A}">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{8D0E43C5-756F-41AB-BA69-869D485FB49C}tf56160789_win32</Template>
  <TotalTime>0</TotalTime>
  <Words>1740</Words>
  <Application>Microsoft Macintosh PowerPoint</Application>
  <PresentationFormat>Widescreen</PresentationFormat>
  <Paragraphs>164</Paragraphs>
  <Slides>20</Slides>
  <Notes>18</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Aptos</vt:lpstr>
      <vt:lpstr>Arial</vt:lpstr>
      <vt:lpstr>Arial,Sans-Serif</vt:lpstr>
      <vt:lpstr>Bookman Old Style</vt:lpstr>
      <vt:lpstr>Calibri</vt:lpstr>
      <vt:lpstr>Calibri Light</vt:lpstr>
      <vt:lpstr>Courier New</vt:lpstr>
      <vt:lpstr>ElsevierGulliver</vt:lpstr>
      <vt:lpstr>Franklin Gothic Book</vt:lpstr>
      <vt:lpstr>Google Sans</vt:lpstr>
      <vt:lpstr>Symbol</vt:lpstr>
      <vt:lpstr>Thongterm-Roman</vt:lpstr>
      <vt:lpstr>Custom</vt:lpstr>
      <vt:lpstr>Bangkok Housing Prices</vt:lpstr>
      <vt:lpstr>Problem statement</vt:lpstr>
      <vt:lpstr>What to look for?</vt:lpstr>
      <vt:lpstr>Factors influencing prices</vt:lpstr>
      <vt:lpstr>Driving factors transportation</vt:lpstr>
      <vt:lpstr>Living space</vt:lpstr>
      <vt:lpstr>Influence of property type</vt:lpstr>
      <vt:lpstr>Influence of buildings classified</vt:lpstr>
      <vt:lpstr>  Comparing provinces</vt:lpstr>
      <vt:lpstr>Neighborhoods and pricing trends</vt:lpstr>
      <vt:lpstr>PowerPoint Presentation</vt:lpstr>
      <vt:lpstr>PowerPoint Presentation</vt:lpstr>
      <vt:lpstr>PowerPoint Presentation</vt:lpstr>
      <vt:lpstr>PowerPoint Presentation</vt:lpstr>
      <vt:lpstr>PowerPoint Presentation</vt:lpstr>
      <vt:lpstr>Recommendations</vt:lpstr>
      <vt:lpstr>PowerPoint Presentation</vt:lpstr>
      <vt:lpstr>Thank you for your attention.   Questions?  </vt:lpstr>
      <vt:lpstr>Price Range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dc:creator>
  <cp:lastModifiedBy>Kwan Jinda</cp:lastModifiedBy>
  <cp:revision>1</cp:revision>
  <dcterms:created xsi:type="dcterms:W3CDTF">2024-10-27T16:18:32Z</dcterms:created>
  <dcterms:modified xsi:type="dcterms:W3CDTF">2024-10-31T17:03:28Z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